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288" r:id="rId28"/>
    <p:sldId id="290" r:id="rId29"/>
    <p:sldId id="291" r:id="rId30"/>
    <p:sldId id="292" r:id="rId31"/>
    <p:sldId id="298" r:id="rId32"/>
    <p:sldId id="293" r:id="rId33"/>
    <p:sldId id="295" r:id="rId34"/>
    <p:sldId id="294" r:id="rId35"/>
    <p:sldId id="296" r:id="rId36"/>
    <p:sldId id="297" r:id="rId37"/>
    <p:sldId id="299" r:id="rId38"/>
    <p:sldId id="301" r:id="rId39"/>
    <p:sldId id="300" r:id="rId40"/>
    <p:sldId id="303" r:id="rId41"/>
    <p:sldId id="304" r:id="rId42"/>
    <p:sldId id="302" r:id="rId43"/>
    <p:sldId id="305" r:id="rId44"/>
    <p:sldId id="306" r:id="rId45"/>
    <p:sldId id="318" r:id="rId46"/>
    <p:sldId id="309" r:id="rId47"/>
    <p:sldId id="307" r:id="rId48"/>
    <p:sldId id="310" r:id="rId49"/>
    <p:sldId id="311" r:id="rId50"/>
    <p:sldId id="312" r:id="rId51"/>
    <p:sldId id="314" r:id="rId52"/>
    <p:sldId id="313" r:id="rId53"/>
    <p:sldId id="315" r:id="rId54"/>
    <p:sldId id="316" r:id="rId55"/>
    <p:sldId id="355" r:id="rId56"/>
    <p:sldId id="356" r:id="rId57"/>
    <p:sldId id="357" r:id="rId58"/>
    <p:sldId id="358" r:id="rId59"/>
    <p:sldId id="31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1" r:id="rId72"/>
    <p:sldId id="372" r:id="rId73"/>
    <p:sldId id="373" r:id="rId74"/>
    <p:sldId id="374" r:id="rId75"/>
    <p:sldId id="375" r:id="rId76"/>
    <p:sldId id="376" r:id="rId77"/>
    <p:sldId id="377" r:id="rId78"/>
    <p:sldId id="378" r:id="rId79"/>
    <p:sldId id="379" r:id="rId80"/>
    <p:sldId id="380" r:id="rId81"/>
    <p:sldId id="381" r:id="rId82"/>
    <p:sldId id="382" r:id="rId83"/>
    <p:sldId id="383" r:id="rId84"/>
    <p:sldId id="384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9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6129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</a:rPr>
              <a:t>Муниципальное образовательное бюджетное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</a:rPr>
              <a:t>учреждение дополнительного образования детей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</a:rPr>
              <a:t>«Всеволожская детская школа искусств имени М.И.Глинки»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2000240"/>
            <a:ext cx="7358114" cy="5214950"/>
          </a:xfrm>
        </p:spPr>
        <p:txBody>
          <a:bodyPr>
            <a:normAutofit lnSpcReduction="10000"/>
          </a:bodyPr>
          <a:lstStyle/>
          <a:p>
            <a:pPr algn="ctr"/>
            <a:endParaRPr lang="en-US" u="sng" dirty="0" smtClean="0"/>
          </a:p>
          <a:p>
            <a:pPr algn="ctr"/>
            <a:endParaRPr lang="en-US" u="sng" dirty="0" smtClean="0"/>
          </a:p>
          <a:p>
            <a:pPr algn="ctr"/>
            <a:r>
              <a:rPr lang="ru-RU" sz="3200" u="sng" dirty="0" smtClean="0">
                <a:solidFill>
                  <a:srgbClr val="7030A0"/>
                </a:solidFill>
              </a:rPr>
              <a:t>Творческий проект </a:t>
            </a:r>
            <a:endParaRPr lang="en-US" sz="3200" u="sng" dirty="0" smtClean="0">
              <a:solidFill>
                <a:srgbClr val="7030A0"/>
              </a:solidFill>
            </a:endParaRPr>
          </a:p>
          <a:p>
            <a:pPr algn="ctr"/>
            <a:r>
              <a:rPr lang="ru-RU" sz="4000" u="sng" dirty="0" smtClean="0">
                <a:solidFill>
                  <a:srgbClr val="7030A0"/>
                </a:solidFill>
              </a:rPr>
              <a:t>«Мир искусства и я»</a:t>
            </a:r>
            <a:endParaRPr lang="ru-RU" sz="4000" dirty="0" smtClean="0">
              <a:solidFill>
                <a:srgbClr val="7030A0"/>
              </a:solidFill>
            </a:endParaRPr>
          </a:p>
          <a:p>
            <a:pPr algn="ctr"/>
            <a:r>
              <a:rPr lang="ru-RU" sz="3200" b="0" dirty="0" smtClean="0">
                <a:solidFill>
                  <a:srgbClr val="7030A0"/>
                </a:solidFill>
              </a:rPr>
              <a:t>(беседы с подростками</a:t>
            </a:r>
            <a:r>
              <a:rPr lang="ru-RU" sz="3200" b="0" dirty="0" smtClean="0">
                <a:solidFill>
                  <a:srgbClr val="7030A0"/>
                </a:solidFill>
              </a:rPr>
              <a:t>)</a:t>
            </a:r>
          </a:p>
          <a:p>
            <a:pPr algn="ctr">
              <a:buNone/>
            </a:pPr>
            <a:endParaRPr lang="ru-RU" sz="5400" b="1" u="sng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5400" b="1" u="sng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5400" b="1" u="sng" dirty="0" smtClean="0">
                <a:solidFill>
                  <a:srgbClr val="0070C0"/>
                </a:solidFill>
                <a:latin typeface="Monotype Corsiva" pitchFamily="66" charset="0"/>
              </a:rPr>
              <a:t>Тема любви в искусстве</a:t>
            </a:r>
            <a:endParaRPr lang="ru-RU" sz="3200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002060"/>
                </a:solidFill>
              </a:rPr>
              <a:t>Количество занятий: </a:t>
            </a:r>
            <a:endParaRPr lang="ru-RU" sz="4000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8" cy="511256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     Двухгодичный курс занятий включает несколько тем. В настоящее время в стадии разработки  находится первая тема. Данный раздел предполагает 8 аудиторных занятий, 1-2 посещения театра (выставки, др. мероприятия) и круглый стол в завершение темы.</a:t>
            </a:r>
            <a:endParaRPr lang="ru-RU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2889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336704"/>
          </a:xfrm>
        </p:spPr>
        <p:txBody>
          <a:bodyPr>
            <a:normAutofit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Продолжительность занятий: </a:t>
            </a:r>
            <a:endParaRPr lang="ru-RU" sz="3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аудиторные – 3 часа с перерывом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выездные – 5 часов (одно посещение спектакля)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круглый стол – 1 час.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Частота проведения занятий: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3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1 раз в неделю;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512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u="sng" dirty="0" smtClean="0">
                <a:solidFill>
                  <a:srgbClr val="002060"/>
                </a:solidFill>
              </a:rPr>
              <a:t>Принцип формирования групп:</a:t>
            </a:r>
            <a:endParaRPr lang="ru-RU" sz="4000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 возрасту (14 – 16 лет)</a:t>
            </a: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endParaRPr lang="ru-RU" sz="3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 желанию детей участвовать в мероприятии </a:t>
            </a: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endParaRPr lang="ru-RU" sz="3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3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 специальности (флейта, вокал)</a:t>
            </a:r>
            <a:endParaRPr lang="ru-RU" sz="3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6861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</a:rPr>
              <a:t>Цель: </a:t>
            </a: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Формирование у подростков отношения к искусству как части своего внутреннего мира; формирование желания и способности выразить себя через исполняемые произведения.</a:t>
            </a:r>
            <a:endParaRPr lang="ru-RU" sz="36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4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u="sng" dirty="0" smtClean="0">
                <a:solidFill>
                  <a:srgbClr val="002060"/>
                </a:solidFill>
              </a:rPr>
              <a:t>Задачи (личностный аспект):</a:t>
            </a:r>
            <a:endParaRPr lang="ru-RU" sz="4000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умение расставлять морально-нравственные акценты;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способность задумываться о нравственных категориях: любовь, дружба, конфликт, совесть и др.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понимание и принятие  своих чувств и мыслей;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понимание и принятие чувств и мыслей близких и значимых людей;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996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6696744"/>
          </a:xfrm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принятие различных точек зрения;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умение видеть особенность, уникальность другого человека;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способность принятия ценностей поколения родителей;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развитие аналитических качеств; способность видеть взаимосвязь «отдельных» явлений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повышение зрительской культуры (формирование потребности узнавать новое, посещать театр, выбирать достойные образцы кинематографического искусства) 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повышение культуры общения</a:t>
            </a:r>
            <a:r>
              <a:rPr lang="ru-RU" sz="3300" b="1" u="none" strike="noStrike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33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949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Предметные задачи:</a:t>
            </a:r>
            <a:r>
              <a:rPr lang="ru-RU" sz="3600" u="sng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3600" u="sng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6886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формирование единого информационного поля  (учитель - ученик)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качественно иной уровень взаимодействия «ученик - учитель»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расширение  </a:t>
            </a:r>
            <a:r>
              <a:rPr lang="ru-RU" sz="33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межпредметных</a:t>
            </a: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связей: литература – театр – балет – опера – кинематограф – музыка – психология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умение видеть проблематику в произведении;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разносторонний анализ  музыкального образа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683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77" y="-41716"/>
            <a:ext cx="9144000" cy="698477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способность к сопереживанию в искусстве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умение переносить знания  и эмоциональные впечатления на исполняемое произведение</a:t>
            </a:r>
            <a:endParaRPr lang="ru-RU" sz="2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отношение к  исполнительству как выражению своего «я»</a:t>
            </a:r>
            <a:endParaRPr lang="ru-RU" sz="2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снятие мышечных «блоков» во время игры на инструменте, особенно во время публичных выступлений</a:t>
            </a:r>
            <a:endParaRPr lang="ru-RU" sz="2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практика в создании различных видов  презентаций</a:t>
            </a:r>
            <a:endParaRPr lang="ru-RU" sz="2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повышения мотивации к учебе в целом (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приобретаю нужные 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мне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знания, формирую в себе нужные 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мне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качества)</a:t>
            </a:r>
            <a:endParaRPr lang="ru-RU" sz="2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08356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txBody>
          <a:bodyPr/>
          <a:lstStyle/>
          <a:p>
            <a:r>
              <a:rPr lang="ru-RU" u="sng" dirty="0" smtClean="0">
                <a:solidFill>
                  <a:schemeClr val="accent4">
                    <a:lumMod val="50000"/>
                  </a:schemeClr>
                </a:solidFill>
              </a:rPr>
              <a:t>Механизм реализации:</a:t>
            </a:r>
            <a:endParaRPr lang="ru-RU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640960" cy="4968552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Подготовительный этап работы над проектом: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Октябрь – декабрь 2014г.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57125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80920" cy="6768752"/>
          </a:xfrm>
        </p:spPr>
        <p:txBody>
          <a:bodyPr>
            <a:normAutofit fontScale="47500" lnSpcReduction="20000"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600" u="sng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1-я стадия  реализации:</a:t>
            </a:r>
            <a:endParaRPr lang="ru-RU" sz="5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6700" u="sng" dirty="0" smtClean="0">
                <a:effectLst/>
                <a:latin typeface="Times New Roman"/>
                <a:ea typeface="Times New Roman"/>
                <a:cs typeface="Times New Roman"/>
              </a:rPr>
              <a:t>Создание группы  по реализации проекта. Задачи:</a:t>
            </a:r>
            <a:endParaRPr lang="ru-RU" sz="5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5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Обсудить актуальность и необходимость подобных встреч-бесед</a:t>
            </a:r>
            <a:endParaRPr lang="ru-RU" sz="5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5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Обсудить контингент учащихся (участников проекта)</a:t>
            </a:r>
            <a:endParaRPr lang="ru-RU" sz="5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5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Постановка цели, определение задач</a:t>
            </a:r>
            <a:endParaRPr lang="ru-RU" sz="5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5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Выявить и проанализировать отношение к проекту</a:t>
            </a:r>
            <a:endParaRPr lang="ru-RU" sz="5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5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Разработать основные направления деятельности  потенциальных участников проекта (преподавателей, учащихся, родителей, администрации школы).</a:t>
            </a:r>
            <a:endParaRPr lang="ru-RU" sz="5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5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5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82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7992888" cy="5832648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Муниципальное образовательное бюджетное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учреждение дополнительного образования детей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«Всеволожская детская школа искусств имени </a:t>
            </a:r>
            <a:r>
              <a:rPr lang="ru-RU" sz="2400" dirty="0" err="1" smtClean="0">
                <a:solidFill>
                  <a:srgbClr val="002060"/>
                </a:solidFill>
              </a:rPr>
              <a:t>М.И.Глинки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 smtClean="0">
              <a:solidFill>
                <a:srgbClr val="002060"/>
              </a:solidFill>
            </a:endParaRPr>
          </a:p>
          <a:p>
            <a:endParaRPr lang="ru-RU" dirty="0"/>
          </a:p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«Мир искусства и я»</a:t>
            </a:r>
          </a:p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(беседы с подростками).</a:t>
            </a:r>
          </a:p>
          <a:p>
            <a:endParaRPr lang="ru-RU" sz="4000" dirty="0" smtClean="0">
              <a:solidFill>
                <a:srgbClr val="002060"/>
              </a:solidFill>
            </a:endParaRP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Срок реализации 2013 – 2015 г.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461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435280" cy="6153547"/>
          </a:xfrm>
        </p:spPr>
        <p:txBody>
          <a:bodyPr>
            <a:normAutofit/>
          </a:bodyPr>
          <a:lstStyle/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u="sng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2-я стадия реализации:</a:t>
            </a:r>
            <a:endParaRPr lang="ru-RU" sz="3600" u="sng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Введение в суть проекта </a:t>
            </a:r>
            <a:r>
              <a:rPr lang="ru-RU" sz="3600" u="sng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учащихся.Задачи</a:t>
            </a:r>
            <a:r>
              <a:rPr lang="ru-RU" sz="36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:</a:t>
            </a:r>
            <a:endParaRPr lang="ru-RU" sz="36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Внутри каждого класса провести отбор учащихся (участие принимают практически все учащиеся указанных отделений, чей возраст 14-16 лет). Обсудить актуальность мероприятия с детьми. Вместе с детьми придумать название проекта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Выбрать тему для первого цикла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4981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577483"/>
          </a:xfrm>
        </p:spPr>
        <p:txBody>
          <a:bodyPr>
            <a:normAutofit/>
          </a:bodyPr>
          <a:lstStyle/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Определить круг вопросов, проблем, вызывающих интерес учащихся.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Предложить опросник учащимся с целью выявления в дальнейшем положительной динамики в формировании </a:t>
            </a:r>
            <a:r>
              <a:rPr lang="ru-RU" u="wavy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желаемых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личностных качеств. Проведение опроса – ориентировочно январь-февраль 2014 г.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Определить место и время проведения первой встречи первого цикла (ориентировочно февраль 2014г.).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13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363272" cy="572149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900" u="sng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3-я стадия реализации: </a:t>
            </a:r>
            <a:endParaRPr lang="ru-RU" sz="3900" u="sng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9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Ноябрь – декабрь 2013г. Подбор материала к первому циклу встреч</a:t>
            </a:r>
            <a:r>
              <a:rPr lang="ru-RU" sz="39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3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Выбор произведений по жанрам: кинематограф, драматический театр, опера, балет, литература. 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Продумать принцип выстраивания материала (план, структура занятий). Распределение материала по жанровым  блокам. 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Выбрать и проработать  конкретные фрагменты для показа и обсуждения с участниками.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5870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91264" cy="619268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800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Основной этап.</a:t>
            </a:r>
            <a:endParaRPr lang="ru-RU" sz="5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Февраль 2014 – декабрь 2015 гг.</a:t>
            </a:r>
            <a:endParaRPr lang="ru-RU" sz="51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4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Реализация тематических циклов </a:t>
            </a:r>
            <a:endParaRPr lang="ru-RU" sz="46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4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Итоговый опрос с целью выявления качественных изменений в отношении детей к искусству.</a:t>
            </a:r>
            <a:endParaRPr lang="ru-RU" sz="46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4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Итоговый круглый стол с участием представителей администрации школы (желательно).</a:t>
            </a:r>
            <a:endParaRPr lang="ru-RU" sz="46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1143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600" b="1" u="none" strike="noStrike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46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18490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363272" cy="579350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300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Завершающий этап.</a:t>
            </a:r>
            <a:endParaRPr lang="ru-RU" sz="43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900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Декабрь 2015г.</a:t>
            </a:r>
            <a:endParaRPr lang="ru-RU" sz="39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Оформление и защита проекта.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Формирование демонстрационных материалов для презентации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Составление портфолио проекта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Подготовка выступления для презентации проекта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Рефлексия (анализ результатов)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8015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640960" cy="6336704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200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Ожидаемые результаты:</a:t>
            </a:r>
            <a:endParaRPr lang="ru-RU" sz="42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Отношение к  искусству как глубоко личному, связанному с  собственными духовными запросами.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Иной подход к исполнению произведений (выражение своих личностных качеств в исполнении)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Самостоятельные подготовка и проведение практических занятий учащимися – презентации, концерт.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Осознанный выбор детьми спектакля для посещения (имеется в виду качество выбора).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2369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640960" cy="633670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200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Методы отслеживания результативности:</a:t>
            </a:r>
            <a:endParaRPr lang="ru-RU" sz="42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Проведение опроса (авторский опросник «</a:t>
            </a:r>
            <a:r>
              <a:rPr lang="ru-RU" sz="3300" u="wavy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Мое отношение к искусству</a:t>
            </a: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»). Опросник предлагается учащимся дважды: в начале проекта и  перед круглым столом, завершающим проект ( здесь возможен измененный или дополненный вариант опросника).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Степень активности учащихся в реализации проекта.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Качество исполнения сольных номеров на концерте, подготовленном учащимися.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Круглый стол по окончании каждой темы.</a:t>
            </a:r>
            <a:endParaRPr lang="ru-RU" sz="33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1612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Беседы на материале кинофильмов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3 занятия: </a:t>
            </a:r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Хористы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Спеши любить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7030A0"/>
                </a:solidFill>
                <a:latin typeface="Monotype Corsiva" pitchFamily="66" charset="0"/>
              </a:rPr>
              <a:t>Шоколад</a:t>
            </a:r>
            <a:endParaRPr lang="ru-RU" sz="4000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u="sng" dirty="0" smtClean="0">
                <a:solidFill>
                  <a:srgbClr val="7030A0"/>
                </a:solidFill>
              </a:rPr>
              <a:t>Занятие 1. 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Хористы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endParaRPr lang="ru-RU" sz="3200" b="1" dirty="0" smtClean="0"/>
          </a:p>
          <a:p>
            <a:pPr algn="ctr">
              <a:buNone/>
            </a:pPr>
            <a:r>
              <a:rPr lang="ru-RU" sz="3200" b="1" i="1" dirty="0" smtClean="0">
                <a:solidFill>
                  <a:srgbClr val="002060"/>
                </a:solidFill>
              </a:rPr>
              <a:t>По роману  Жана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Тривилья</a:t>
            </a:r>
            <a:endParaRPr lang="ru-RU" sz="32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200" b="1" dirty="0" smtClean="0"/>
          </a:p>
          <a:p>
            <a:pPr algn="ctr">
              <a:buNone/>
            </a:pP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«Клетка для соловьев»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rgbClr val="002060"/>
                </a:solidFill>
              </a:rPr>
              <a:t>Франция, 2004 год</a:t>
            </a:r>
          </a:p>
          <a:p>
            <a:pPr algn="ctr">
              <a:buNone/>
            </a:pPr>
            <a:endParaRPr lang="ru-RU" sz="3200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200" b="1" i="1" dirty="0" smtClean="0">
                <a:solidFill>
                  <a:srgbClr val="002060"/>
                </a:solidFill>
              </a:rPr>
              <a:t>Режиссёр Кристофа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Барратье</a:t>
            </a:r>
            <a:r>
              <a:rPr lang="ru-RU" sz="3200" b="1" i="1" dirty="0" smtClean="0">
                <a:solidFill>
                  <a:srgbClr val="002060"/>
                </a:solidFill>
              </a:rPr>
              <a:t>.</a:t>
            </a:r>
            <a:endParaRPr lang="ru-RU" sz="32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285728"/>
            <a:ext cx="8286808" cy="65722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Действие фильма происходит во Франции в 1949 году. В послевоенное время, когда вся Европа пытается восстановить свои города, а люди по кусочкам собирают свои жизни, учитель музыки </a:t>
            </a:r>
            <a:r>
              <a:rPr lang="ru-RU" dirty="0" err="1" smtClean="0">
                <a:solidFill>
                  <a:srgbClr val="002060"/>
                </a:solidFill>
              </a:rPr>
              <a:t>Клемент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Матье</a:t>
            </a:r>
            <a:r>
              <a:rPr lang="ru-RU" dirty="0" smtClean="0">
                <a:solidFill>
                  <a:srgbClr val="002060"/>
                </a:solidFill>
              </a:rPr>
              <a:t> отчаялся найти работу.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Воспользовавшись единственным предложением, он поступает на работу в интернат для мальчиков, где воспитываются трудные подростки.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Там герой сталкивается с маленькими «монстрами» и суровыми методами воспитания со стороны преподавателей и строгого директора </a:t>
            </a:r>
            <a:r>
              <a:rPr lang="ru-RU" dirty="0" err="1" smtClean="0">
                <a:solidFill>
                  <a:srgbClr val="0070C0"/>
                </a:solidFill>
              </a:rPr>
              <a:t>Рашена</a:t>
            </a:r>
            <a:r>
              <a:rPr lang="ru-RU" dirty="0" smtClean="0">
                <a:solidFill>
                  <a:srgbClr val="0070C0"/>
                </a:solidFill>
              </a:rPr>
              <a:t>, который прибегает к весьма жестоким наказаниям за детские проделки. 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94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4800" dirty="0" smtClean="0"/>
              <a:t>Авторы:</a:t>
            </a:r>
            <a:endParaRPr lang="ru-RU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384376" cy="458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1"/>
            <a:ext cx="4261966" cy="471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5026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214290"/>
            <a:ext cx="7567642" cy="6259662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err="1" smtClean="0">
                <a:solidFill>
                  <a:srgbClr val="0070C0"/>
                </a:solidFill>
              </a:rPr>
              <a:t>Матье</a:t>
            </a:r>
            <a:r>
              <a:rPr lang="ru-RU" dirty="0" smtClean="0">
                <a:solidFill>
                  <a:srgbClr val="0070C0"/>
                </a:solidFill>
              </a:rPr>
              <a:t> понимает, что беспощадность  вызывает в детях лишь еще большую агрессию, но противостоять директору  он не может.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Тогда учитель решает отвлечь детей от ужасной жизни в интернате при помощи собственных музыкальных произведений, долго покоившихся в старом портфеле.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 Он создает школьный хор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unkyimg.com/u2/442/437/_0-54-28_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143380"/>
            <a:ext cx="5625686" cy="2500306"/>
          </a:xfrm>
          <a:prstGeom prst="rect">
            <a:avLst/>
          </a:prstGeom>
          <a:noFill/>
        </p:spPr>
      </p:pic>
      <p:pic>
        <p:nvPicPr>
          <p:cNvPr id="1028" name="Picture 4" descr="http://afisha.yuga.ru/media/hor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290"/>
            <a:ext cx="4572000" cy="3429000"/>
          </a:xfrm>
          <a:prstGeom prst="rect">
            <a:avLst/>
          </a:prstGeom>
          <a:noFill/>
        </p:spPr>
      </p:pic>
      <p:pic>
        <p:nvPicPr>
          <p:cNvPr id="1030" name="Picture 6" descr="http://myradio.ua/photos/radio/file/0/98/9818/9818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500570"/>
            <a:ext cx="2464599" cy="1643067"/>
          </a:xfrm>
          <a:prstGeom prst="rect">
            <a:avLst/>
          </a:prstGeom>
          <a:noFill/>
        </p:spPr>
      </p:pic>
      <p:pic>
        <p:nvPicPr>
          <p:cNvPr id="1032" name="Picture 8" descr="http://static.kinokopilka.tv/system/images/screenshots/images/000/017/477/17477_thum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57298"/>
            <a:ext cx="3575648" cy="1509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Вопросы для обсуждения: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7467600" cy="5402406"/>
          </a:xfrm>
        </p:spPr>
        <p:txBody>
          <a:bodyPr>
            <a:normAutofit/>
          </a:bodyPr>
          <a:lstStyle/>
          <a:p>
            <a:pPr lvl="0" algn="just"/>
            <a:r>
              <a:rPr lang="ru-RU" dirty="0" smtClean="0"/>
              <a:t>Что есть любовь. Какой она бывает.</a:t>
            </a:r>
          </a:p>
          <a:p>
            <a:pPr lvl="0" algn="just">
              <a:buNone/>
            </a:pPr>
            <a:endParaRPr lang="ru-RU" dirty="0" smtClean="0"/>
          </a:p>
          <a:p>
            <a:pPr lvl="0" algn="just"/>
            <a:r>
              <a:rPr lang="ru-RU" dirty="0" smtClean="0"/>
              <a:t>Любовь и ненависть. Добро и зло.</a:t>
            </a:r>
          </a:p>
          <a:p>
            <a:pPr lvl="0" algn="just">
              <a:buNone/>
            </a:pPr>
            <a:endParaRPr lang="ru-RU" dirty="0" smtClean="0"/>
          </a:p>
          <a:p>
            <a:pPr lvl="0" algn="just"/>
            <a:r>
              <a:rPr lang="ru-RU" dirty="0" smtClean="0"/>
              <a:t>Проблемы социальные, общественные и проблемы внутренние, личностные. Проявление и взаимодействие.</a:t>
            </a:r>
          </a:p>
          <a:p>
            <a:pPr lvl="0" algn="just">
              <a:buNone/>
            </a:pPr>
            <a:endParaRPr lang="ru-RU" dirty="0" smtClean="0"/>
          </a:p>
          <a:p>
            <a:pPr lvl="0" algn="just"/>
            <a:r>
              <a:rPr lang="ru-RU" dirty="0" smtClean="0"/>
              <a:t>Музыка первых кадров фильма. Жизнеутверждающий характер. Как меняется с нарастанием драматизма, конфликта в фильме. Конец – утверждение главной темы.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ilm-trailer.ru/images/films/7/6446/watermark/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285728"/>
            <a:ext cx="4286250" cy="2857500"/>
          </a:xfrm>
          <a:prstGeom prst="rect">
            <a:avLst/>
          </a:prstGeom>
          <a:noFill/>
        </p:spPr>
      </p:pic>
      <p:pic>
        <p:nvPicPr>
          <p:cNvPr id="4100" name="Picture 4" descr="http://film-trailer.ru/images/films/7/6446/watermark/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286250" cy="2857500"/>
          </a:xfrm>
          <a:prstGeom prst="rect">
            <a:avLst/>
          </a:prstGeom>
          <a:noFill/>
        </p:spPr>
      </p:pic>
      <p:pic>
        <p:nvPicPr>
          <p:cNvPr id="4102" name="Picture 6" descr="http://st-im.kinopoisk.ru/im/kadr/2/0/5/kinopoisk.ru-Les-Choristes-2056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427417"/>
            <a:ext cx="4572032" cy="3430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357166"/>
            <a:ext cx="7639080" cy="611678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 smtClean="0"/>
          </a:p>
          <a:p>
            <a:pPr lvl="0" algn="just"/>
            <a:r>
              <a:rPr lang="ru-RU" dirty="0" smtClean="0"/>
              <a:t>Музыка эпохи средневековья  - музыка </a:t>
            </a:r>
            <a:r>
              <a:rPr lang="ru-RU" dirty="0" err="1" smtClean="0"/>
              <a:t>Матье</a:t>
            </a:r>
            <a:r>
              <a:rPr lang="ru-RU" dirty="0" smtClean="0"/>
              <a:t> (трагическая, строгая, но вместе с тем и лирическая). Музыка скорби человеческой. Параллели. </a:t>
            </a:r>
          </a:p>
          <a:p>
            <a:pPr lvl="0" algn="just">
              <a:buNone/>
            </a:pPr>
            <a:endParaRPr lang="ru-RU" dirty="0" smtClean="0"/>
          </a:p>
          <a:p>
            <a:pPr lvl="0" algn="just"/>
            <a:r>
              <a:rPr lang="ru-RU" dirty="0" smtClean="0"/>
              <a:t>Любовь и вера в перемены к лучшему – как лекарство от внутренней пустоты.</a:t>
            </a:r>
          </a:p>
          <a:p>
            <a:pPr lvl="0" algn="just">
              <a:buNone/>
            </a:pPr>
            <a:endParaRPr lang="ru-RU" dirty="0" smtClean="0"/>
          </a:p>
          <a:p>
            <a:pPr lvl="0" algn="just"/>
            <a:r>
              <a:rPr lang="ru-RU" dirty="0" smtClean="0"/>
              <a:t>Образ тюрьмы. Противопоставление природе, свободе, музыке. </a:t>
            </a:r>
          </a:p>
          <a:p>
            <a:pPr lvl="0" algn="just">
              <a:buNone/>
            </a:pPr>
            <a:endParaRPr lang="ru-RU" dirty="0" smtClean="0"/>
          </a:p>
          <a:p>
            <a:pPr lvl="0" algn="just"/>
            <a:r>
              <a:rPr lang="ru-RU" dirty="0" smtClean="0"/>
              <a:t>Образ учителя – противопоставление образу директора.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Музыкальный материал к обсуждению: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dirty="0" smtClean="0"/>
              <a:t>«</a:t>
            </a:r>
            <a:r>
              <a:rPr lang="ru-RU" sz="3200" dirty="0" smtClean="0"/>
              <a:t>Народная профессиональная» музыка средневековья</a:t>
            </a:r>
          </a:p>
          <a:p>
            <a:pPr lvl="0">
              <a:buNone/>
            </a:pPr>
            <a:endParaRPr lang="ru-RU" sz="3200" dirty="0" smtClean="0"/>
          </a:p>
          <a:p>
            <a:pPr lvl="0"/>
            <a:r>
              <a:rPr lang="ru-RU" sz="3200" dirty="0" smtClean="0"/>
              <a:t>Церковная музыка средневековья</a:t>
            </a:r>
          </a:p>
          <a:p>
            <a:pPr lvl="0">
              <a:buNone/>
            </a:pPr>
            <a:endParaRPr lang="ru-RU" sz="3200" dirty="0" smtClean="0"/>
          </a:p>
          <a:p>
            <a:pPr lvl="0"/>
            <a:r>
              <a:rPr lang="ru-RU" sz="3200" dirty="0" err="1" smtClean="0"/>
              <a:t>Пуленк</a:t>
            </a:r>
            <a:r>
              <a:rPr lang="ru-RU" sz="3200" dirty="0" smtClean="0"/>
              <a:t> Ф. Концерты; «Четыре маленькие молитвы святому Франциску Ассизскому».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7030A0"/>
                </a:solidFill>
              </a:rPr>
              <a:t>Занятие 2.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Спеши любить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rgbClr val="0070C0"/>
                </a:solidFill>
              </a:rPr>
              <a:t>По одноименному роману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Николаса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Спаркса</a:t>
            </a:r>
            <a:endParaRPr lang="ru-RU" sz="2800" b="1" i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ru-RU" sz="2800" b="1" i="1" dirty="0" smtClean="0"/>
          </a:p>
          <a:p>
            <a:pPr algn="ctr">
              <a:buNone/>
            </a:pPr>
            <a:endParaRPr lang="ru-RU" sz="2800" b="1" i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США, 2002 г.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Режиссер Адам </a:t>
            </a:r>
            <a:r>
              <a:rPr lang="ru-RU" sz="2800" b="1" i="1" dirty="0" err="1" smtClean="0">
                <a:solidFill>
                  <a:srgbClr val="00B050"/>
                </a:solidFill>
              </a:rPr>
              <a:t>Шенкман</a:t>
            </a:r>
            <a:r>
              <a:rPr lang="ru-RU" sz="2800" b="1" i="1" dirty="0" smtClean="0">
                <a:solidFill>
                  <a:srgbClr val="00B050"/>
                </a:solidFill>
              </a:rPr>
              <a:t>.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6861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Любимчик школы </a:t>
            </a:r>
            <a:r>
              <a:rPr lang="ru-RU" dirty="0" err="1" smtClean="0">
                <a:solidFill>
                  <a:srgbClr val="002060"/>
                </a:solidFill>
              </a:rPr>
              <a:t>Лэндон</a:t>
            </a:r>
            <a:r>
              <a:rPr lang="ru-RU" dirty="0" smtClean="0">
                <a:solidFill>
                  <a:srgbClr val="002060"/>
                </a:solidFill>
              </a:rPr>
              <a:t> Картер жил, не зная забот. Он был хорош собой, беспечен и презрительно относился к людям, которые слишком серьезно смотрят на жизнь. Девушка </a:t>
            </a:r>
            <a:r>
              <a:rPr lang="ru-RU" dirty="0" err="1" smtClean="0">
                <a:solidFill>
                  <a:srgbClr val="002060"/>
                </a:solidFill>
              </a:rPr>
              <a:t>Джэйми</a:t>
            </a:r>
            <a:r>
              <a:rPr lang="ru-RU" dirty="0" smtClean="0">
                <a:solidFill>
                  <a:srgbClr val="002060"/>
                </a:solidFill>
              </a:rPr>
              <a:t> – его полная противоположность. Скромная дочь священника, мысли которой заняты учебой.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3gpfilm.org/uploads/posts/2011-02/1297972359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368461" cy="4138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500042"/>
            <a:ext cx="7858180" cy="5929354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После очередной проделки </a:t>
            </a:r>
            <a:r>
              <a:rPr lang="ru-RU" dirty="0" err="1" smtClean="0">
                <a:solidFill>
                  <a:srgbClr val="002060"/>
                </a:solidFill>
              </a:rPr>
              <a:t>Лэндона</a:t>
            </a:r>
            <a:r>
              <a:rPr lang="ru-RU" dirty="0" smtClean="0">
                <a:solidFill>
                  <a:srgbClr val="002060"/>
                </a:solidFill>
              </a:rPr>
              <a:t> ждет наказание. Его обязали участвовать в школьном спектакле, и без чужой помощи он со своей ролью не справится. Выход из положения один – дополнительные занятия под руководством отличницы </a:t>
            </a:r>
            <a:r>
              <a:rPr lang="ru-RU" dirty="0" err="1" smtClean="0">
                <a:solidFill>
                  <a:srgbClr val="002060"/>
                </a:solidFill>
              </a:rPr>
              <a:t>Джэйми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Узнав девушку лучше, он находит в ней немало привлекательных качеств и начинает испытывать самые теплые чувства. Но девушке отведено не слишком много времени на этой Земле – она неизлечимо больна.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b="1" dirty="0">
                <a:ln w="1905"/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Я уверен, у нас прекрасная молодежь,</a:t>
            </a:r>
          </a:p>
          <a:p>
            <a:pPr algn="ctr">
              <a:buNone/>
            </a:pPr>
            <a:r>
              <a:rPr lang="ru-RU" sz="3600" b="1" dirty="0">
                <a:ln w="1905"/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у нас очень много ярких, одаренных,</a:t>
            </a:r>
          </a:p>
          <a:p>
            <a:pPr algn="ctr">
              <a:buNone/>
            </a:pPr>
            <a:r>
              <a:rPr lang="ru-RU" sz="3600" b="1" dirty="0">
                <a:ln w="1905"/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умных и ответственных молодых людей.</a:t>
            </a:r>
          </a:p>
          <a:p>
            <a:pPr algn="ctr">
              <a:buNone/>
            </a:pPr>
            <a:r>
              <a:rPr lang="ru-RU" sz="3600" b="1" dirty="0">
                <a:ln w="1905"/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И следующие поколения будут не менее</a:t>
            </a:r>
          </a:p>
          <a:p>
            <a:pPr algn="ctr">
              <a:buNone/>
            </a:pPr>
            <a:r>
              <a:rPr lang="ru-RU" sz="3600" b="1" dirty="0">
                <a:ln w="1905"/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здоровыми нравственно.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</a:rPr>
              <a:t>В.А.Гергиев</a:t>
            </a:r>
            <a:endParaRPr lang="ru-RU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1272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kinoshljapa.net/uploads/1304167727_speshi-lyubit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71546"/>
            <a:ext cx="6429420" cy="4816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Вопросы для обсуждения: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 algn="ct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lvl="0" algn="ctr">
              <a:buNone/>
            </a:pPr>
            <a:r>
              <a:rPr lang="ru-RU" dirty="0" smtClean="0">
                <a:solidFill>
                  <a:schemeClr val="accent3"/>
                </a:solidFill>
              </a:rPr>
              <a:t>Бог и человек – внутренний мир человека и его духовное преображение.</a:t>
            </a:r>
          </a:p>
          <a:p>
            <a:pPr lvl="0"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Взаимодействие внутреннего мира человека с внешним миром.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Вера как способ борьбы с отчаянием.</a:t>
            </a:r>
          </a:p>
          <a:p>
            <a:pPr lvl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Любовь и вера – как лекарство от болезни. </a:t>
            </a:r>
          </a:p>
          <a:p>
            <a:pPr lvl="0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kinobest.kz/uploads/posts/2010-05/1272881522_1266221458_snapshot20100214214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705600" cy="4895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357166"/>
            <a:ext cx="7353328" cy="6116786"/>
          </a:xfrm>
        </p:spPr>
        <p:txBody>
          <a:bodyPr/>
          <a:lstStyle/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Церковь как поддержка для человека.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Роль музыки в фильме. В момент пения героини, герой как будто первый раз «видит» ее.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Духовные ценности в противовес привычным представлениям о благополучии и счастье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/>
              <a:t>Музыкальный материал к обсуждению: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 algn="ctr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Э.Л.Уэббер</a:t>
            </a:r>
            <a:r>
              <a:rPr lang="ru-RU" b="1" dirty="0" smtClean="0">
                <a:solidFill>
                  <a:srgbClr val="FF0000"/>
                </a:solidFill>
              </a:rPr>
              <a:t>. Призрак оперы (мюзикл)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Ф.Лист. </a:t>
            </a:r>
            <a:r>
              <a:rPr lang="ru-RU" b="1" dirty="0" err="1" smtClean="0">
                <a:solidFill>
                  <a:srgbClr val="7030A0"/>
                </a:solidFill>
              </a:rPr>
              <a:t>Лорелея</a:t>
            </a:r>
            <a:r>
              <a:rPr lang="ru-RU" b="1" dirty="0" smtClean="0">
                <a:solidFill>
                  <a:srgbClr val="7030A0"/>
                </a:solidFill>
              </a:rPr>
              <a:t> (пьеса для фортепиано)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7030A0"/>
                </a:solidFill>
              </a:rPr>
              <a:t>Занятие 3.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Шоколад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2800" b="1" i="1" dirty="0" smtClean="0"/>
          </a:p>
          <a:p>
            <a:pPr algn="ctr">
              <a:buNone/>
            </a:pPr>
            <a:endParaRPr lang="ru-RU" sz="2800" b="1" i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США, 2002 г.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Режиссер </a:t>
            </a:r>
            <a:r>
              <a:rPr lang="ru-RU" sz="2800" b="1" i="1" dirty="0" err="1" smtClean="0">
                <a:solidFill>
                  <a:srgbClr val="00B050"/>
                </a:solidFill>
              </a:rPr>
              <a:t>Лассе</a:t>
            </a:r>
            <a:r>
              <a:rPr lang="ru-RU" sz="2800" b="1" i="1" dirty="0" smtClean="0">
                <a:solidFill>
                  <a:srgbClr val="00B050"/>
                </a:solidFill>
              </a:rPr>
              <a:t> </a:t>
            </a:r>
            <a:r>
              <a:rPr lang="ru-RU" sz="2800" b="1" i="1" dirty="0" err="1" smtClean="0">
                <a:solidFill>
                  <a:srgbClr val="00B050"/>
                </a:solidFill>
              </a:rPr>
              <a:t>Хальстрем</a:t>
            </a:r>
            <a:r>
              <a:rPr lang="ru-RU" sz="2800" b="1" i="1" dirty="0" smtClean="0">
                <a:solidFill>
                  <a:srgbClr val="00B050"/>
                </a:solidFill>
              </a:rPr>
              <a:t>.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590247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Маленький французский городок живёт своей привычной, размеренной жизнью — строгие распорядки и правила, регулярные походы в церковь — и, казалось бы, ничто не предвещает изменений.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Но вот внезапно меняется ветер, и в городке появляются два новых жителя — </a:t>
            </a:r>
            <a:r>
              <a:rPr lang="ru-RU" dirty="0" err="1" smtClean="0">
                <a:solidFill>
                  <a:srgbClr val="C00000"/>
                </a:solidFill>
              </a:rPr>
              <a:t>Виенн</a:t>
            </a:r>
            <a:r>
              <a:rPr lang="ru-RU" dirty="0" smtClean="0">
                <a:solidFill>
                  <a:srgbClr val="C00000"/>
                </a:solidFill>
              </a:rPr>
              <a:t> и её шестилетняя дочь </a:t>
            </a:r>
            <a:r>
              <a:rPr lang="ru-RU" dirty="0" err="1" smtClean="0">
                <a:solidFill>
                  <a:srgbClr val="C00000"/>
                </a:solidFill>
              </a:rPr>
              <a:t>Анук</a:t>
            </a:r>
            <a:r>
              <a:rPr lang="ru-RU" dirty="0" smtClean="0">
                <a:solidFill>
                  <a:srgbClr val="C00000"/>
                </a:solidFill>
              </a:rPr>
              <a:t>. Они открывают маленькую лавку сладостей, в которой </a:t>
            </a:r>
            <a:r>
              <a:rPr lang="ru-RU" dirty="0" err="1" smtClean="0">
                <a:solidFill>
                  <a:srgbClr val="C00000"/>
                </a:solidFill>
              </a:rPr>
              <a:t>Виенн</a:t>
            </a:r>
            <a:r>
              <a:rPr lang="ru-RU" dirty="0" smtClean="0">
                <a:solidFill>
                  <a:srgbClr val="C00000"/>
                </a:solidFill>
              </a:rPr>
              <a:t> готовит изумительный шоколад, умея угадывать вкусы своих покупателей.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acteurs.ru/wp-content/uploads/2009/07/0000374896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6976094" cy="4405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597391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С каждым днём заходя в лавку всё чаще, жители городка начинают понимать, что шоколад таинственной незнакомки обладает волшебным действием — враждующие соседи стали мириться и осознавать, что им не нравится старомодный порядок городка. </a:t>
            </a:r>
          </a:p>
          <a:p>
            <a:pPr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Но такое развитие событий совсем не устраивает мэра — ведь тогда его беспрекословная власть может рухнуть. А </a:t>
            </a:r>
            <a:r>
              <a:rPr lang="ru-RU" dirty="0" err="1" smtClean="0">
                <a:solidFill>
                  <a:srgbClr val="002060"/>
                </a:solidFill>
              </a:rPr>
              <a:t>Виенн</a:t>
            </a:r>
            <a:r>
              <a:rPr lang="ru-RU" dirty="0" smtClean="0">
                <a:solidFill>
                  <a:srgbClr val="002060"/>
                </a:solidFill>
              </a:rPr>
              <a:t> тем временем продолжает готовить шоколад для жителей, и случайно встречает человека, способного угадать её желания…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vokrug.tv/pic/product/a/7/f/8/medium_a7f8b28d0424eb9618db062249a6413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889214" cy="5200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</a:rPr>
              <a:t>Адресат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учащиеся старших классов ДШИ им.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М.И.Глинки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возраст участников: 14 – 16 лет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преимущественно учащиеся оркестрового и вокального отделений ДШИ. </a:t>
            </a:r>
            <a:endParaRPr lang="ru-RU" sz="36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447054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7030A0"/>
                </a:solidFill>
              </a:rPr>
              <a:t>Вопросы  для обсуждения: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 algn="ctr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Вера и религия.</a:t>
            </a:r>
          </a:p>
          <a:p>
            <a:pPr lvl="0" algn="ctr">
              <a:buNone/>
            </a:pPr>
            <a:endParaRPr lang="ru-RU" sz="2800" dirty="0" smtClean="0"/>
          </a:p>
          <a:p>
            <a:pPr lvl="0" algn="ct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Потребность в контроле над своими  и чужими чувствами.</a:t>
            </a:r>
          </a:p>
          <a:p>
            <a:pPr lvl="0" algn="ctr">
              <a:buNone/>
            </a:pPr>
            <a:endParaRPr lang="ru-RU" sz="2800" dirty="0" smtClean="0"/>
          </a:p>
          <a:p>
            <a:pPr lvl="0" algn="ctr"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Тема выбора жизненного пути.</a:t>
            </a:r>
          </a:p>
          <a:p>
            <a:pPr lvl="0" algn="ctr">
              <a:buNone/>
            </a:pPr>
            <a:endParaRPr lang="ru-RU" sz="2800" dirty="0" smtClean="0"/>
          </a:p>
          <a:p>
            <a:pPr lvl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Тема зависимости человека от сделанного выбора.</a:t>
            </a:r>
          </a:p>
          <a:p>
            <a:pPr lvl="0" algn="ctr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Тема бегства и возвращения к любви.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Роль музыки в фильме.</a:t>
            </a:r>
          </a:p>
          <a:p>
            <a:pPr lvl="0" algn="ct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lvl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Церковь и  Человечность.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Тема детства.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img.liveinternet.ru/images/attach/4/12162/12162130_cho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8670"/>
            <a:ext cx="7426763" cy="5153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7030A0"/>
                </a:solidFill>
              </a:rPr>
              <a:t>Музыкальный материал для обсуждения: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err="1" smtClean="0">
                <a:solidFill>
                  <a:srgbClr val="C00000"/>
                </a:solidFill>
              </a:rPr>
              <a:t>Й.Брамс</a:t>
            </a:r>
            <a:r>
              <a:rPr lang="ru-RU" dirty="0" smtClean="0">
                <a:solidFill>
                  <a:srgbClr val="C00000"/>
                </a:solidFill>
              </a:rPr>
              <a:t>. Венгерские танцы; чардаш «</a:t>
            </a:r>
            <a:r>
              <a:rPr lang="ru-RU" dirty="0" err="1" smtClean="0">
                <a:solidFill>
                  <a:srgbClr val="C00000"/>
                </a:solidFill>
              </a:rPr>
              <a:t>Данко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Этническая африканская музыка (например, </a:t>
            </a:r>
            <a:r>
              <a:rPr lang="ru-RU" dirty="0" err="1" smtClean="0">
                <a:solidFill>
                  <a:srgbClr val="002060"/>
                </a:solidFill>
              </a:rPr>
              <a:t>Aloha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Hawaii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7030A0"/>
                </a:solidFill>
              </a:rPr>
              <a:t>Варианты фильмов: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000" dirty="0" smtClean="0"/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Куклы</a:t>
            </a:r>
          </a:p>
          <a:p>
            <a:pPr algn="ctr">
              <a:buNone/>
            </a:pPr>
            <a:endParaRPr lang="ru-RU" sz="4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Жизнь прекрасна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82764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solidFill>
                  <a:schemeClr val="accent4">
                    <a:lumMod val="50000"/>
                  </a:schemeClr>
                </a:solidFill>
              </a:rPr>
              <a:t>Варианты фильмов</a:t>
            </a:r>
            <a:r>
              <a:rPr lang="ru-RU" u="sng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1. </a:t>
            </a:r>
            <a:r>
              <a:rPr lang="ru-RU" u="sng" dirty="0" smtClean="0">
                <a:solidFill>
                  <a:schemeClr val="accent3">
                    <a:lumMod val="50000"/>
                  </a:schemeClr>
                </a:solidFill>
              </a:rPr>
              <a:t>Куклы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реж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Такеше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Китано.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Япония, 2002)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6120680" cy="408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6643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288990" cy="485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5797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4549860" cy="19442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2. Жизнь прекрасна. (реж.Р.Бениньи.1997,Италия)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57128"/>
            <a:ext cx="342246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17" y="2996952"/>
            <a:ext cx="4767263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2943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6768"/>
            <a:ext cx="3801882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4890120" cy="329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474" y="476672"/>
            <a:ext cx="4308540" cy="24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9926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Беседы на материале литературных произведений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2 занятия: </a:t>
            </a:r>
          </a:p>
          <a:p>
            <a:pPr algn="ctr">
              <a:buNone/>
            </a:pPr>
            <a:endParaRPr lang="ru-RU" sz="4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Ю.Нагибин. Сирень</a:t>
            </a:r>
          </a:p>
          <a:p>
            <a:pPr algn="ctr">
              <a:buNone/>
            </a:pPr>
            <a:endParaRPr lang="ru-RU" sz="4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А.Грин. Алые паруса</a:t>
            </a:r>
            <a:endParaRPr lang="ru-RU" sz="4400" dirty="0">
              <a:solidFill>
                <a:schemeClr val="accent3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</a:rPr>
              <a:t>Участники:</a:t>
            </a: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Учащиеся отделений ДШИ. Сформирована группа из 8 человек.</a:t>
            </a:r>
          </a:p>
          <a:p>
            <a:pPr lvl="0">
              <a:lnSpc>
                <a:spcPct val="115000"/>
              </a:lnSpc>
              <a:buFont typeface="Symbol"/>
              <a:buChar char=""/>
            </a:pPr>
            <a:endParaRPr lang="ru-RU" sz="36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Преподаватели: 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Полагаева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Н.Б., Мареева А.Г.  </a:t>
            </a:r>
            <a:endParaRPr lang="ru-RU" sz="36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2267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859216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u="sng" dirty="0" smtClean="0">
                <a:solidFill>
                  <a:schemeClr val="bg2">
                    <a:lumMod val="25000"/>
                  </a:schemeClr>
                </a:solidFill>
              </a:rPr>
              <a:t>Занятие 4. </a:t>
            </a:r>
            <a:br>
              <a:rPr lang="ru-RU" sz="3200" u="sng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200" u="sng" dirty="0" err="1" smtClean="0">
                <a:solidFill>
                  <a:schemeClr val="bg2">
                    <a:lumMod val="25000"/>
                  </a:schemeClr>
                </a:solidFill>
              </a:rPr>
              <a:t>Ю.Нагибин</a:t>
            </a:r>
            <a:r>
              <a:rPr lang="ru-RU" sz="3200" u="sng" dirty="0" smtClean="0">
                <a:solidFill>
                  <a:schemeClr val="bg2">
                    <a:lumMod val="25000"/>
                  </a:schemeClr>
                </a:solidFill>
              </a:rPr>
              <a:t> «Сирень»</a:t>
            </a:r>
            <a:endParaRPr lang="ru-RU" sz="3200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>
                <a:solidFill>
                  <a:srgbClr val="002060"/>
                </a:solidFill>
              </a:rPr>
              <a:t>Тема первой любви. Здесь и чувства, и переживания, пьянящий аромат цветов и первые признания. Все это кружит голову, вдохновляет и привносит в жизнь необъяснимый восторг.</a:t>
            </a:r>
          </a:p>
          <a:p>
            <a:pPr algn="ctr">
              <a:buNone/>
            </a:pPr>
            <a:r>
              <a:rPr lang="ru-RU" dirty="0"/>
              <a:t>    </a:t>
            </a:r>
            <a:r>
              <a:rPr lang="ru-RU" dirty="0">
                <a:solidFill>
                  <a:srgbClr val="C00000"/>
                </a:solidFill>
              </a:rPr>
              <a:t>Это прекрасное чувство живет во многих произведениях русской и зарубежной литературы. Рассказ Ю. Нагибина «Сирень» -  о рождающихся чувствах между Верой </a:t>
            </a:r>
            <a:r>
              <a:rPr lang="ru-RU" dirty="0" err="1">
                <a:solidFill>
                  <a:srgbClr val="C00000"/>
                </a:solidFill>
              </a:rPr>
              <a:t>Скалон</a:t>
            </a:r>
            <a:r>
              <a:rPr lang="ru-RU" dirty="0">
                <a:solidFill>
                  <a:srgbClr val="C00000"/>
                </a:solidFill>
              </a:rPr>
              <a:t> и Сергеем Рахманиновым.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57883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352483" cy="532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1149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16632"/>
            <a:ext cx="7673280" cy="6357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u="sng" dirty="0">
                <a:solidFill>
                  <a:schemeClr val="bg2">
                    <a:lumMod val="25000"/>
                  </a:schemeClr>
                </a:solidFill>
              </a:rPr>
              <a:t>Музыкальный материал для обсуждения</a:t>
            </a:r>
            <a:r>
              <a:rPr lang="ru-RU" sz="3200" u="sng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ru-RU" dirty="0"/>
          </a:p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Рахманинов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С. «Сирень» в разных исполнениях (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И.Архипова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Т.Синявская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, детский хор «Весна», хор «Московские певчие»), исполнение фортепианной миниатюры «Сирень» автором.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200" u="sng" dirty="0">
                <a:solidFill>
                  <a:schemeClr val="bg2">
                    <a:lumMod val="25000"/>
                  </a:schemeClr>
                </a:solidFill>
              </a:rPr>
              <a:t>Дополнительный литературный  материал:</a:t>
            </a:r>
          </a:p>
          <a:p>
            <a:endParaRPr lang="ru-RU" dirty="0"/>
          </a:p>
          <a:p>
            <a:pPr algn="ctr">
              <a:buNone/>
            </a:pP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Солохин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Ю. «Шура приехала!» (рассказы из цикла «Замело следы на дороге»)</a:t>
            </a:r>
          </a:p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Куприн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А. «Куст сирени».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1966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787208" cy="1656184"/>
          </a:xfrm>
        </p:spPr>
        <p:txBody>
          <a:bodyPr>
            <a:noAutofit/>
          </a:bodyPr>
          <a:lstStyle/>
          <a:p>
            <a:pPr marL="457200" lvl="0" indent="-274320" algn="ctr">
              <a:spcBef>
                <a:spcPts val="600"/>
              </a:spcBef>
            </a:pPr>
            <a:r>
              <a:rPr lang="ru-RU" sz="3600" u="sng" cap="none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Занятие </a:t>
            </a:r>
            <a:r>
              <a:rPr lang="ru-RU" sz="3600" u="sng" cap="none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5.   </a:t>
            </a:r>
            <a:br>
              <a:rPr lang="ru-RU" sz="3600" u="sng" cap="none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600" u="sng" cap="none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А. Грин «Алые паруса»</a:t>
            </a:r>
            <a:r>
              <a:rPr lang="ru-RU" sz="3600" cap="none" dirty="0">
                <a:solidFill>
                  <a:schemeClr val="bg2">
                    <a:lumMod val="25000"/>
                  </a:schemeClr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3600" cap="none" dirty="0">
                <a:solidFill>
                  <a:schemeClr val="bg2">
                    <a:lumMod val="25000"/>
                  </a:schemeClr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3600" cap="none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600" cap="none" dirty="0">
                <a:solidFill>
                  <a:schemeClr val="bg2">
                    <a:lumMod val="25000"/>
                  </a:schemeClr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3600" cap="none" dirty="0">
                <a:solidFill>
                  <a:schemeClr val="bg2">
                    <a:lumMod val="25000"/>
                  </a:schemeClr>
                </a:solidFill>
                <a:latin typeface="Calibri"/>
                <a:ea typeface="Times New Roman"/>
                <a:cs typeface="Times New Roman"/>
              </a:rPr>
            </a:b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algn="ctr">
              <a:spcAft>
                <a:spcPts val="0"/>
              </a:spcAft>
            </a:pP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Книга создавалась в 1916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– 1922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годах.</a:t>
            </a:r>
          </a:p>
          <a:p>
            <a:pPr algn="ctr">
              <a:spcAft>
                <a:spcPts val="0"/>
              </a:spcAft>
              <a:buNone/>
            </a:pPr>
            <a:endParaRPr lang="ru-RU" sz="2800" dirty="0">
              <a:solidFill>
                <a:schemeClr val="accent3">
                  <a:lumMod val="75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 algn="ctr">
              <a:buNone/>
            </a:pPr>
            <a:r>
              <a:rPr lang="ru-RU" dirty="0">
                <a:solidFill>
                  <a:srgbClr val="002060"/>
                </a:solidFill>
              </a:rPr>
              <a:t>Трудно представить, что </a:t>
            </a:r>
            <a:r>
              <a:rPr lang="ru-RU" dirty="0" err="1">
                <a:solidFill>
                  <a:srgbClr val="002060"/>
                </a:solidFill>
              </a:rPr>
              <a:t>А.С.Грин</a:t>
            </a:r>
            <a:r>
              <a:rPr lang="ru-RU" dirty="0">
                <a:solidFill>
                  <a:srgbClr val="002060"/>
                </a:solidFill>
              </a:rPr>
              <a:t> свое светлое и жизнеутверждающее произведение "Алые паруса" писал в суровом зимнем Петрограде, среди смерти, голода и тифа - в стране бушевало пламя гражданской войны. Эта трепетная, искренняя поэма о любви, о силе мечты считается самой романтической вещью писателя, а самого его называют последним романтиком. </a:t>
            </a:r>
          </a:p>
        </p:txBody>
      </p:sp>
    </p:spTree>
    <p:extLst>
      <p:ext uri="{BB962C8B-B14F-4D97-AF65-F5344CB8AC3E}">
        <p14:creationId xmlns:p14="http://schemas.microsoft.com/office/powerpoint/2010/main" xmlns="" val="6089657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5929"/>
            <a:ext cx="7848872" cy="39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53400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7920880" cy="6069288"/>
          </a:xfrm>
        </p:spPr>
        <p:txBody>
          <a:bodyPr/>
          <a:lstStyle/>
          <a:p>
            <a:pPr marL="0" indent="0">
              <a:buNone/>
            </a:pPr>
            <a:r>
              <a:rPr lang="ru-RU" sz="3200" u="sng" dirty="0">
                <a:solidFill>
                  <a:schemeClr val="bg2">
                    <a:lumMod val="25000"/>
                  </a:schemeClr>
                </a:solidFill>
              </a:rPr>
              <a:t>Литературный материал:</a:t>
            </a:r>
          </a:p>
          <a:p>
            <a:endParaRPr lang="ru-RU" dirty="0"/>
          </a:p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Сказочные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произведения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Г.Андерсена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(«Стойкий оловянный солдатик», «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Дюймовочка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» и др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.)</a:t>
            </a:r>
          </a:p>
          <a:p>
            <a:pPr marL="0" indent="0">
              <a:buNone/>
            </a:pP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200" u="sng" dirty="0">
                <a:solidFill>
                  <a:schemeClr val="bg2">
                    <a:lumMod val="25000"/>
                  </a:schemeClr>
                </a:solidFill>
              </a:rPr>
              <a:t>Музыкальный </a:t>
            </a:r>
            <a:r>
              <a:rPr lang="ru-RU" sz="3200" u="sng" dirty="0" smtClean="0">
                <a:solidFill>
                  <a:schemeClr val="bg2">
                    <a:lumMod val="25000"/>
                  </a:schemeClr>
                </a:solidFill>
              </a:rPr>
              <a:t>материал:</a:t>
            </a:r>
            <a:endParaRPr lang="ru-RU" sz="3200" u="sng" dirty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Зимовье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зверей. «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Ассоль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и Серый»</a:t>
            </a:r>
          </a:p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Земфира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 «Девочка, живущая в сети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52135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chemeClr val="bg2">
                    <a:lumMod val="25000"/>
                  </a:schemeClr>
                </a:solidFill>
              </a:rPr>
              <a:t>Театральные постановки:</a:t>
            </a:r>
            <a:br>
              <a:rPr lang="ru-RU" u="sng" dirty="0">
                <a:solidFill>
                  <a:schemeClr val="bg2">
                    <a:lumMod val="25000"/>
                  </a:schemeClr>
                </a:solidFill>
              </a:rPr>
            </a:br>
            <a:endParaRPr lang="ru-RU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«Алые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паруса». Театр-фестиваль «Балтийский дом». Режиссёр - 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Раймундас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Банионис, композитор -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Фаустас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Латенас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 В репертуаре театра с 2008 года.</a:t>
            </a: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«Алые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паруса». Рок-опера. Андрей Богословский. ВИА «Музыка»,1976 г.</a:t>
            </a: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«Алые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Паруса». Мюзикл, 2007 г.</a:t>
            </a: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По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мотивам повести с начала 21-века ежегодно ставится театрализованное представление в акватории Невы («Алые паруса»).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617872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368480" cy="36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73241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</a:rPr>
              <a:t>Вопросы для обсуждения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7467600" cy="48737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Жизнь и Мечта</a:t>
            </a:r>
          </a:p>
          <a:p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Тема ожидания</a:t>
            </a:r>
          </a:p>
          <a:p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Любовь и бегство от любви</a:t>
            </a:r>
          </a:p>
          <a:p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Тема верности своему идеалу</a:t>
            </a:r>
          </a:p>
          <a:p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Образ паруса в жизни каждого из нас.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Беседы на основе драматических спектаклей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000" b="1" i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3600" b="1" i="1" u="sng" dirty="0" smtClean="0">
                <a:solidFill>
                  <a:schemeClr val="accent1">
                    <a:lumMod val="50000"/>
                  </a:schemeClr>
                </a:solidFill>
              </a:rPr>
              <a:t>1 занятие: </a:t>
            </a:r>
          </a:p>
          <a:p>
            <a:pPr algn="ctr">
              <a:buNone/>
            </a:pPr>
            <a:endParaRPr lang="ru-RU" sz="3600" b="1" i="1" dirty="0" smtClean="0"/>
          </a:p>
          <a:p>
            <a:pPr algn="ctr">
              <a:buNone/>
            </a:pP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Счастье</a:t>
            </a:r>
          </a:p>
          <a:p>
            <a:pPr algn="ctr">
              <a:buNone/>
            </a:pPr>
            <a:endParaRPr lang="ru-RU" sz="4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4400" b="1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075240" cy="579350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Вид проекта: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Творческий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4400" dirty="0" smtClean="0">
              <a:solidFill>
                <a:schemeClr val="accent2">
                  <a:lumMod val="50000"/>
                </a:schemeClr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u="sng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Замысел: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3600" dirty="0" smtClean="0">
                <a:solidFill>
                  <a:srgbClr val="C0504D">
                    <a:lumMod val="50000"/>
                  </a:srgbClr>
                </a:solidFill>
              </a:rPr>
              <a:t>       Проведение </a:t>
            </a:r>
            <a:r>
              <a:rPr lang="ru-RU" sz="3600" dirty="0">
                <a:solidFill>
                  <a:srgbClr val="C0504D">
                    <a:lumMod val="50000"/>
                  </a:srgbClr>
                </a:solidFill>
              </a:rPr>
              <a:t>встреч-бесед с   учащимися для обсуждения произведений искусства (театр, кинематограф, литература, опера, балет).</a:t>
            </a:r>
            <a:endParaRPr lang="ru-RU" sz="4400" u="sng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2354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7601272" cy="61412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u="sng" dirty="0" smtClean="0">
                <a:solidFill>
                  <a:schemeClr val="bg2">
                    <a:lumMod val="25000"/>
                  </a:schemeClr>
                </a:solidFill>
              </a:rPr>
              <a:t>Занятие 6. Счастье.</a:t>
            </a:r>
          </a:p>
          <a:p>
            <a:pPr marL="0" indent="0" algn="ctr">
              <a:buNone/>
            </a:pPr>
            <a:endParaRPr lang="ru-RU" sz="2800" u="sng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Сцена Александринского 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театра. СПб.</a:t>
            </a:r>
          </a:p>
          <a:p>
            <a:pPr marL="0" indent="0">
              <a:buNone/>
            </a:pPr>
            <a:r>
              <a:rPr lang="ru-RU" sz="2800" u="sng" dirty="0">
                <a:solidFill>
                  <a:schemeClr val="accent1">
                    <a:lumMod val="50000"/>
                  </a:schemeClr>
                </a:solidFill>
              </a:rPr>
              <a:t>Режиссер </a:t>
            </a:r>
            <a:r>
              <a:rPr lang="ru-RU" sz="2800" u="sng" dirty="0" err="1">
                <a:solidFill>
                  <a:schemeClr val="accent1">
                    <a:lumMod val="50000"/>
                  </a:schemeClr>
                </a:solidFill>
              </a:rPr>
              <a:t>А.Могучий</a:t>
            </a:r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u="sng" dirty="0"/>
          </a:p>
          <a:p>
            <a:endParaRPr lang="ru-RU" dirty="0"/>
          </a:p>
          <a:p>
            <a:pPr algn="ctr">
              <a:buNone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Семья готовится встречать Новый год. Мама ждет ребенка, папа в волнении, дед смотрит футбол по телевизору, а дети спорят, могут ли прийти на праздник сразу два Деда Мороза с двойной порцией подарков. Выглядят члены семьи как гигантские пластиковые игрушки из киндер-сюрпризов. Тем не менее, брата зовут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Тильтиль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, сестру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Митиль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, и им предстоит отправиться на поиски птицы, побывать в царстве мертвых и вступить в сложные переговоры с Царицей ночи.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74419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480720" cy="475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99053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6962"/>
            <a:ext cx="4306482" cy="286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774038" cy="329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68397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</a:rPr>
              <a:t>Вопросы для обсуждения: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769241"/>
            <a:ext cx="7776864" cy="612068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Тема конфликта.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Путь детей от неспособности сопереживать к духовному рождению.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Выразительные средства в спектакле.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Характеристика музыкального сопровождения. Роль музыки в общем замысле.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Противопоставление «сон  -  реальность». Что в действительности является сном.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Чувства, рожденные просмотром спектакля.</a:t>
            </a:r>
          </a:p>
          <a:p>
            <a:pPr marL="457200" indent="-45720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7601272" cy="6213304"/>
          </a:xfrm>
        </p:spPr>
        <p:txBody>
          <a:bodyPr/>
          <a:lstStyle/>
          <a:p>
            <a:pPr marL="0" indent="0">
              <a:buNone/>
            </a:pPr>
            <a:r>
              <a:rPr lang="ru-RU" sz="3200" u="sng" dirty="0">
                <a:solidFill>
                  <a:schemeClr val="bg2">
                    <a:lumMod val="25000"/>
                  </a:schemeClr>
                </a:solidFill>
              </a:rPr>
              <a:t>Литературный материал для обсуждения и сравнения</a:t>
            </a:r>
            <a:r>
              <a:rPr lang="ru-RU" sz="3200" u="sng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ru-RU" sz="3200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М.Метерлинк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. «Синяя птица».</a:t>
            </a: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5178152" cy="37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chemeClr val="bg2">
                    <a:lumMod val="25000"/>
                  </a:schemeClr>
                </a:solidFill>
              </a:rPr>
              <a:t>Вопросы для обсуждения:</a:t>
            </a:r>
            <a:br>
              <a:rPr lang="ru-RU" u="sng" dirty="0">
                <a:solidFill>
                  <a:schemeClr val="bg2">
                    <a:lumMod val="25000"/>
                  </a:schemeClr>
                </a:solidFill>
              </a:rPr>
            </a:br>
            <a:endParaRPr lang="ru-RU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484784"/>
            <a:ext cx="7776864" cy="4968552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.	Образ «синей птицы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514350" indent="-514350" algn="ctr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2.	Тема пути.</a:t>
            </a:r>
          </a:p>
          <a:p>
            <a:pPr marL="514350" indent="-514350" algn="ctr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3.	Тема Материнства</a:t>
            </a:r>
          </a:p>
          <a:p>
            <a:pPr marL="514350" indent="-514350" algn="ctr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4.	Тема Вечности.</a:t>
            </a:r>
          </a:p>
          <a:p>
            <a:pPr marL="514350" indent="-514350" algn="ctr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5.	Человек как часть мироздания.</a:t>
            </a:r>
          </a:p>
          <a:p>
            <a:pPr marL="514350" indent="-514350" algn="ctr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6.	Картина мира в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произведениях  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М.Метерлинка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514350" indent="-514350" algn="ctr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7.	Жизнь и Смерть  - единство противоположностей.</a:t>
            </a:r>
          </a:p>
          <a:p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3550020" cy="49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608387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37499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chemeClr val="bg2">
                    <a:lumMod val="25000"/>
                  </a:schemeClr>
                </a:solidFill>
              </a:rPr>
              <a:t>Другие материалы для сравнения: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276872"/>
            <a:ext cx="7787208" cy="4197080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Кинофильм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«Синяя птица». СССР, Советский Союз.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1976г. Режиссёр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-  Джордж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</a:rPr>
              <a:t>Кьюкор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</a:rPr>
              <a:t>А.Петров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. «Зов синевы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»</a:t>
            </a: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1489" y="116632"/>
            <a:ext cx="4955469" cy="635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529264" cy="1498178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bg2">
                    <a:lumMod val="25000"/>
                  </a:schemeClr>
                </a:solidFill>
              </a:rPr>
              <a:t>Беседы на основе оперы и балета.</a:t>
            </a:r>
            <a:endParaRPr lang="ru-RU" sz="3200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buNone/>
            </a:pPr>
            <a:r>
              <a:rPr lang="ru-RU" sz="4000" b="1" i="1" u="sng" dirty="0" smtClean="0">
                <a:solidFill>
                  <a:schemeClr val="accent1">
                    <a:lumMod val="75000"/>
                  </a:schemeClr>
                </a:solidFill>
              </a:rPr>
              <a:t>2 занятия:</a:t>
            </a:r>
            <a:r>
              <a:rPr lang="ru-RU" sz="4000" b="1" i="1" u="sng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buNone/>
            </a:pPr>
            <a:endParaRPr lang="ru-RU" sz="4000" b="1" i="1" dirty="0" smtClean="0"/>
          </a:p>
          <a:p>
            <a:pPr algn="ctr">
              <a:buNone/>
            </a:pPr>
            <a:r>
              <a:rPr lang="ru-RU" sz="4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Руслан и Людмила</a:t>
            </a:r>
          </a:p>
          <a:p>
            <a:pPr algn="ctr">
              <a:buNone/>
            </a:pPr>
            <a:r>
              <a:rPr lang="ru-RU" sz="4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Ромео и Джульетта</a:t>
            </a:r>
          </a:p>
        </p:txBody>
      </p:sp>
    </p:spTree>
    <p:extLst>
      <p:ext uri="{BB962C8B-B14F-4D97-AF65-F5344CB8AC3E}">
        <p14:creationId xmlns:p14="http://schemas.microsoft.com/office/powerpoint/2010/main" xmlns="" val="1751119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291264" cy="53614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u="sng" dirty="0" smtClean="0">
                <a:solidFill>
                  <a:srgbClr val="002060"/>
                </a:solidFill>
              </a:rPr>
              <a:t>Вид занятий: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  <a:t>Мелкогрупповые занятия</a:t>
            </a:r>
          </a:p>
          <a:p>
            <a:pPr marL="0" indent="0">
              <a:buNone/>
            </a:pPr>
            <a:endParaRPr lang="ru-RU" sz="4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4000" u="sng" dirty="0" smtClean="0">
                <a:solidFill>
                  <a:srgbClr val="002060"/>
                </a:solidFill>
              </a:rPr>
              <a:t>Наполняемость групп:</a:t>
            </a:r>
          </a:p>
          <a:p>
            <a:pPr marL="0" indent="0" algn="ctr">
              <a:buNone/>
            </a:pPr>
            <a:endParaRPr lang="ru-RU" sz="40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  <a:t>6-8 человек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91916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u="sng" dirty="0" smtClean="0">
                <a:solidFill>
                  <a:schemeClr val="bg2">
                    <a:lumMod val="25000"/>
                  </a:schemeClr>
                </a:solidFill>
              </a:rPr>
              <a:t>Занятие7</a:t>
            </a: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</a:rPr>
              <a:t>. Руслан и Людмила.</a:t>
            </a:r>
            <a:br>
              <a:rPr lang="ru-RU" u="sng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</a:rPr>
              <a:t>Опера </a:t>
            </a:r>
            <a:r>
              <a:rPr lang="ru-RU" u="sng" dirty="0" err="1" smtClean="0">
                <a:solidFill>
                  <a:schemeClr val="bg2">
                    <a:lumMod val="25000"/>
                  </a:schemeClr>
                </a:solidFill>
              </a:rPr>
              <a:t>М.И.Глинки</a:t>
            </a: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40142"/>
            <a:ext cx="8964488" cy="4997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</a:rPr>
              <a:t>Фрагменты </a:t>
            </a:r>
            <a:r>
              <a:rPr lang="ru-RU" sz="3200" u="sng" dirty="0">
                <a:solidFill>
                  <a:schemeClr val="accent1">
                    <a:lumMod val="75000"/>
                  </a:schemeClr>
                </a:solidFill>
              </a:rPr>
              <a:t>для изучения:</a:t>
            </a:r>
            <a:br>
              <a:rPr lang="ru-RU" sz="3200" u="sng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Песня Баяна «Дела давно минувших дней»</a:t>
            </a:r>
          </a:p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Каватина Людмилы</a:t>
            </a:r>
          </a:p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Баллада Финна</a:t>
            </a:r>
          </a:p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Рондо 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</a:rPr>
              <a:t>Фарлафа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Ария Руслана</a:t>
            </a:r>
          </a:p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Ария 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</a:rPr>
              <a:t>Ратмира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Ария Людмилы</a:t>
            </a:r>
          </a:p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Марш 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</a:rPr>
              <a:t>Черномора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0807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7683624" cy="1440160"/>
          </a:xfrm>
        </p:spPr>
        <p:txBody>
          <a:bodyPr/>
          <a:lstStyle/>
          <a:p>
            <a:r>
              <a:rPr lang="ru-RU" b="1" u="sng" dirty="0" smtClean="0">
                <a:solidFill>
                  <a:schemeClr val="bg2">
                    <a:lumMod val="25000"/>
                  </a:schemeClr>
                </a:solidFill>
              </a:rPr>
              <a:t>Вопросы для обсуждения: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44824"/>
            <a:ext cx="8003232" cy="2972944"/>
          </a:xfrm>
        </p:spPr>
        <p:txBody>
          <a:bodyPr>
            <a:normAutofit fontScale="92500" lnSpcReduction="20000"/>
          </a:bodyPr>
          <a:lstStyle/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endParaRPr lang="ru-RU" dirty="0" smtClean="0"/>
          </a:p>
          <a:p>
            <a:endParaRPr lang="ru-RU" sz="3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Тема любви и верности</a:t>
            </a:r>
          </a:p>
          <a:p>
            <a:pPr algn="ctr">
              <a:buNone/>
            </a:pPr>
            <a:endParaRPr lang="ru-RU" sz="3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3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Сказка ложь, да в ней намек…</a:t>
            </a:r>
          </a:p>
          <a:p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2863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u="sng" dirty="0" smtClean="0">
                <a:solidFill>
                  <a:schemeClr val="bg2">
                    <a:lumMod val="25000"/>
                  </a:schemeClr>
                </a:solidFill>
              </a:rPr>
              <a:t>Занятие 8. Балет «Ромео и Джульетта». </a:t>
            </a:r>
            <a:r>
              <a:rPr lang="ru-RU" sz="2800" b="1" u="sng" dirty="0" err="1" smtClean="0">
                <a:solidFill>
                  <a:schemeClr val="bg2">
                    <a:lumMod val="25000"/>
                  </a:schemeClr>
                </a:solidFill>
              </a:rPr>
              <a:t>С.Прокофьев</a:t>
            </a:r>
            <a:r>
              <a:rPr lang="ru-RU" sz="2800" b="1" u="sng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</a:rPr>
              <a:t>Фрагменты  для просмотра:</a:t>
            </a:r>
            <a:br>
              <a:rPr lang="ru-RU" sz="2800" b="1" u="sng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 algn="ctr">
              <a:buClr>
                <a:srgbClr val="FE8637"/>
              </a:buClr>
              <a:buNone/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Ссора</a:t>
            </a:r>
            <a:endParaRPr lang="ru-RU" sz="2600" dirty="0">
              <a:solidFill>
                <a:schemeClr val="accent3">
                  <a:lumMod val="75000"/>
                </a:schemeClr>
              </a:solidFill>
            </a:endParaRPr>
          </a:p>
          <a:p>
            <a:pPr lvl="1" algn="ctr">
              <a:buClr>
                <a:srgbClr val="FE8637"/>
              </a:buClr>
              <a:buNone/>
            </a:pPr>
            <a:r>
              <a:rPr lang="ru-RU" sz="2600" dirty="0">
                <a:solidFill>
                  <a:schemeClr val="accent3">
                    <a:lumMod val="75000"/>
                  </a:schemeClr>
                </a:solidFill>
              </a:rPr>
              <a:t>Приготовление к балу (Джульетта и Кормилица)</a:t>
            </a:r>
          </a:p>
          <a:p>
            <a:pPr lvl="1" algn="ctr">
              <a:buClr>
                <a:srgbClr val="FE8637"/>
              </a:buClr>
              <a:buNone/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Джульетта-Девочка</a:t>
            </a:r>
            <a:endParaRPr lang="ru-RU" sz="2600" dirty="0">
              <a:solidFill>
                <a:schemeClr val="accent3">
                  <a:lumMod val="75000"/>
                </a:schemeClr>
              </a:solidFill>
            </a:endParaRPr>
          </a:p>
          <a:p>
            <a:pPr lvl="1" algn="ctr">
              <a:buClr>
                <a:srgbClr val="FE8637"/>
              </a:buClr>
              <a:buNone/>
            </a:pPr>
            <a:r>
              <a:rPr lang="ru-RU" sz="2600" dirty="0">
                <a:solidFill>
                  <a:schemeClr val="accent3">
                    <a:lumMod val="75000"/>
                  </a:schemeClr>
                </a:solidFill>
              </a:rPr>
              <a:t>Маски (Ромео, Меркуцио и </a:t>
            </a:r>
            <a:r>
              <a:rPr lang="ru-RU" sz="2600" dirty="0" err="1">
                <a:solidFill>
                  <a:schemeClr val="accent3">
                    <a:lumMod val="75000"/>
                  </a:schemeClr>
                </a:solidFill>
              </a:rPr>
              <a:t>Бенволио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</a:rPr>
              <a:t> в масках)</a:t>
            </a:r>
          </a:p>
          <a:p>
            <a:pPr lvl="1" algn="ctr">
              <a:buClr>
                <a:srgbClr val="FE8637"/>
              </a:buClr>
              <a:buNone/>
            </a:pPr>
            <a:r>
              <a:rPr lang="ru-RU" sz="2600" dirty="0">
                <a:solidFill>
                  <a:schemeClr val="accent3">
                    <a:lumMod val="75000"/>
                  </a:schemeClr>
                </a:solidFill>
              </a:rPr>
              <a:t>Танец рыцарей</a:t>
            </a:r>
          </a:p>
          <a:p>
            <a:pPr lvl="1" algn="ctr">
              <a:buClr>
                <a:srgbClr val="FE8637"/>
              </a:buClr>
              <a:buNone/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Танец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 с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мандолинами</a:t>
            </a:r>
            <a:endParaRPr lang="ru-RU" sz="2600" dirty="0">
              <a:solidFill>
                <a:schemeClr val="accent3">
                  <a:lumMod val="75000"/>
                </a:schemeClr>
              </a:solidFill>
            </a:endParaRPr>
          </a:p>
          <a:p>
            <a:pPr lvl="1" algn="ctr">
              <a:buClr>
                <a:srgbClr val="FE8637"/>
              </a:buClr>
              <a:buNone/>
            </a:pPr>
            <a:r>
              <a:rPr lang="ru-RU" sz="2600" dirty="0">
                <a:solidFill>
                  <a:schemeClr val="accent3">
                    <a:lumMod val="75000"/>
                  </a:schemeClr>
                </a:solidFill>
              </a:rPr>
              <a:t>Кормилица передает Ромео записку от Джульетты</a:t>
            </a:r>
          </a:p>
          <a:p>
            <a:pPr lvl="1" algn="ctr">
              <a:buClr>
                <a:srgbClr val="FE8637"/>
              </a:buClr>
              <a:buNone/>
            </a:pPr>
            <a:r>
              <a:rPr lang="ru-RU" sz="2600" dirty="0">
                <a:solidFill>
                  <a:schemeClr val="accent3">
                    <a:lumMod val="75000"/>
                  </a:schemeClr>
                </a:solidFill>
              </a:rPr>
              <a:t> Прощание перед разлукой</a:t>
            </a:r>
          </a:p>
          <a:p>
            <a:pPr lvl="1" algn="ctr">
              <a:buClr>
                <a:srgbClr val="FE8637"/>
              </a:buClr>
              <a:buNone/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Танец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девушек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 с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лилиями</a:t>
            </a:r>
            <a:endParaRPr lang="ru-RU" sz="2600" dirty="0">
              <a:solidFill>
                <a:schemeClr val="accent3">
                  <a:lumMod val="75000"/>
                </a:schemeClr>
              </a:solidFill>
            </a:endParaRPr>
          </a:p>
          <a:p>
            <a:pPr lvl="1" algn="ctr">
              <a:buClr>
                <a:srgbClr val="FE8637"/>
              </a:buClr>
              <a:buNone/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Смерть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Джульетты</a:t>
            </a:r>
            <a:endParaRPr lang="ru-RU" sz="2600" dirty="0">
              <a:solidFill>
                <a:schemeClr val="accent3">
                  <a:lumMod val="75000"/>
                </a:schemeClr>
              </a:solidFill>
            </a:endParaRPr>
          </a:p>
          <a:p>
            <a:pPr lvl="1" algn="ctr">
              <a:buClr>
                <a:srgbClr val="FE8637"/>
              </a:buClr>
              <a:buNone/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Похороны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</a:rPr>
              <a:t>Джульетты</a:t>
            </a:r>
            <a:endParaRPr lang="ru-RU" sz="26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endParaRPr lang="ru-RU" sz="28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3991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04856" cy="1152128"/>
          </a:xfrm>
        </p:spPr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</a:rPr>
              <a:t>Список приложений:</a:t>
            </a: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628800"/>
            <a:ext cx="7704856" cy="4896544"/>
          </a:xfrm>
        </p:spPr>
        <p:txBody>
          <a:bodyPr>
            <a:normAutofit/>
          </a:bodyPr>
          <a:lstStyle/>
          <a:p>
            <a:pPr marL="457200" indent="-457200" algn="ctr"/>
            <a:r>
              <a:rPr lang="ru-RU" sz="2400" dirty="0" smtClean="0">
                <a:solidFill>
                  <a:schemeClr val="tx1"/>
                </a:solidFill>
              </a:rPr>
              <a:t>Список участников</a:t>
            </a:r>
          </a:p>
          <a:p>
            <a:pPr marL="457200" indent="-457200" algn="ctr"/>
            <a:r>
              <a:rPr lang="ru-RU" sz="2400" dirty="0" smtClean="0">
                <a:solidFill>
                  <a:schemeClr val="tx1"/>
                </a:solidFill>
              </a:rPr>
              <a:t>Темы проекта</a:t>
            </a:r>
          </a:p>
          <a:p>
            <a:pPr marL="457200" indent="-457200" algn="ctr"/>
            <a:r>
              <a:rPr lang="ru-RU" sz="2400" dirty="0" smtClean="0">
                <a:solidFill>
                  <a:schemeClr val="tx1"/>
                </a:solidFill>
              </a:rPr>
              <a:t>Опросник </a:t>
            </a:r>
          </a:p>
          <a:p>
            <a:pPr marL="457200" indent="-457200" algn="ctr"/>
            <a:r>
              <a:rPr lang="ru-RU" sz="2400" dirty="0" smtClean="0">
                <a:solidFill>
                  <a:schemeClr val="tx1"/>
                </a:solidFill>
              </a:rPr>
              <a:t>Репертуар театров</a:t>
            </a:r>
          </a:p>
          <a:p>
            <a:pPr marL="457200" indent="-457200" algn="ctr"/>
            <a:r>
              <a:rPr lang="ru-RU" sz="2400" dirty="0" smtClean="0">
                <a:solidFill>
                  <a:schemeClr val="tx1"/>
                </a:solidFill>
              </a:rPr>
              <a:t>Примерный список  для самостоятельной работы.</a:t>
            </a:r>
          </a:p>
          <a:p>
            <a:pPr marL="457200" indent="-457200" algn="ctr"/>
            <a:r>
              <a:rPr lang="ru-RU" sz="2400" dirty="0" smtClean="0">
                <a:solidFill>
                  <a:schemeClr val="tx1"/>
                </a:solidFill>
              </a:rPr>
              <a:t>Любовь как философская категория. Представление о любви в различные эпохи.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73480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94122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chemeClr val="tx1"/>
                </a:solidFill>
              </a:rPr>
              <a:t>Список литературы:</a:t>
            </a:r>
            <a:endParaRPr lang="ru-RU" sz="4000" u="sng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19256" cy="5472608"/>
          </a:xfrm>
        </p:spPr>
        <p:txBody>
          <a:bodyPr>
            <a:normAutofit fontScale="85000" lnSpcReduction="10000"/>
          </a:bodyPr>
          <a:lstStyle/>
          <a:p>
            <a:pPr marL="457200" indent="-457200"/>
            <a:r>
              <a:rPr lang="ru-RU" dirty="0" err="1" smtClean="0"/>
              <a:t>Аникст</a:t>
            </a:r>
            <a:r>
              <a:rPr lang="ru-RU" dirty="0" smtClean="0"/>
              <a:t> А. Шекспир. М.: Мол. гвардия, 1964. — 367 с. («Жизнь замечательных людей»)</a:t>
            </a:r>
          </a:p>
          <a:p>
            <a:pPr marL="457200" indent="-457200"/>
            <a:r>
              <a:rPr lang="ru-RU" dirty="0" smtClean="0"/>
              <a:t>Асафьев Б. В. Глинка. — М., 1947; 1950; Л., 1978.</a:t>
            </a:r>
          </a:p>
          <a:p>
            <a:pPr marL="457200" indent="-457200"/>
            <a:r>
              <a:rPr lang="ru-RU" dirty="0" smtClean="0"/>
              <a:t>Грин А. Алые паруса.</a:t>
            </a:r>
          </a:p>
          <a:p>
            <a:pPr marL="457200" indent="-457200"/>
            <a:r>
              <a:rPr lang="ru-RU" dirty="0" smtClean="0"/>
              <a:t>Зинченко В. П. Психология на качелях между душой и телом // Знание. Понимание. Умение. — 2005. — № 3. — С. 151—169.</a:t>
            </a:r>
          </a:p>
          <a:p>
            <a:pPr marL="457200" indent="-457200"/>
            <a:r>
              <a:rPr lang="ru-RU" dirty="0" smtClean="0"/>
              <a:t>Карпов М. М. Что такое любовь? Очерк. — Ростов н/Д. 2005. — 76 с.</a:t>
            </a:r>
          </a:p>
          <a:p>
            <a:pPr marL="457200" indent="-457200"/>
            <a:r>
              <a:rPr lang="ru-RU" dirty="0" err="1" smtClean="0"/>
              <a:t>Нестьев</a:t>
            </a:r>
            <a:r>
              <a:rPr lang="ru-RU" dirty="0" smtClean="0"/>
              <a:t> И. В. Жизнь Сергея Прокофьева. — Советский композитор, 1973.</a:t>
            </a:r>
          </a:p>
          <a:p>
            <a:pPr marL="457200" indent="-457200"/>
            <a:r>
              <a:rPr lang="ru-RU" dirty="0" smtClean="0"/>
              <a:t>Общая психология. В 7-ми т. — Москва: Академия, 2007. </a:t>
            </a:r>
          </a:p>
          <a:p>
            <a:pPr marL="457200" indent="-457200"/>
            <a:r>
              <a:rPr lang="ru-RU" dirty="0" smtClean="0"/>
              <a:t>Петровский А. В., </a:t>
            </a:r>
            <a:r>
              <a:rPr lang="ru-RU" dirty="0" err="1" smtClean="0"/>
              <a:t>Ярошевский</a:t>
            </a:r>
            <a:r>
              <a:rPr lang="ru-RU" dirty="0" smtClean="0"/>
              <a:t>, М. Г. Основы теоретической психологии. — Москва: Инфра-М, 1999. </a:t>
            </a:r>
          </a:p>
          <a:p>
            <a:pPr marL="457200" indent="-457200"/>
            <a:r>
              <a:rPr lang="ru-RU" dirty="0" smtClean="0"/>
              <a:t>Ребер, Артур С. Большой толковый психологический словарь</a:t>
            </a:r>
          </a:p>
          <a:p>
            <a:pPr marL="457200" indent="-457200"/>
            <a:r>
              <a:rPr lang="ru-RU" dirty="0" smtClean="0"/>
              <a:t>Рубинштейн С. Л. Основы общей психологии. — Санкт-Петербург: Питер, 2007.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027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19256" cy="1156990"/>
          </a:xfrm>
        </p:spPr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</a:rPr>
              <a:t>Способ проведения занятий: </a:t>
            </a: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280920" cy="5328592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урок – беседа с просмотром видеозаписей, обсуждение просмотренного.</a:t>
            </a:r>
            <a:endParaRPr lang="ru-RU" sz="3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представление учащимися самостоятельно сделанных  презентаций.</a:t>
            </a:r>
            <a:endParaRPr lang="ru-RU" sz="3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выездное занятие (спектакли, концерты, балеты, выставки, кино и т.д.)</a:t>
            </a:r>
            <a:endParaRPr lang="ru-RU" sz="3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концерт</a:t>
            </a:r>
            <a:endParaRPr lang="ru-RU" sz="3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круглый стол – подведение итогов.</a:t>
            </a:r>
            <a:endParaRPr lang="ru-RU" sz="3800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277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202</TotalTime>
  <Words>2358</Words>
  <Application>Microsoft Office PowerPoint</Application>
  <PresentationFormat>Экран (4:3)</PresentationFormat>
  <Paragraphs>405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Эркер</vt:lpstr>
      <vt:lpstr>Муниципальное образовательное бюджетное учреждение дополнительного образования детей «Всеволожская детская школа искусств имени М.И.Глинки» </vt:lpstr>
      <vt:lpstr>Слайд 2</vt:lpstr>
      <vt:lpstr>Авторы:</vt:lpstr>
      <vt:lpstr>Слайд 4</vt:lpstr>
      <vt:lpstr>Адресат:</vt:lpstr>
      <vt:lpstr>Участники:</vt:lpstr>
      <vt:lpstr>Слайд 7</vt:lpstr>
      <vt:lpstr>Слайд 8</vt:lpstr>
      <vt:lpstr>Способ проведения занятий: </vt:lpstr>
      <vt:lpstr>Количество занятий: </vt:lpstr>
      <vt:lpstr>Слайд 11</vt:lpstr>
      <vt:lpstr>Принцип формирования групп:</vt:lpstr>
      <vt:lpstr>Цель: </vt:lpstr>
      <vt:lpstr>Задачи (личностный аспект):</vt:lpstr>
      <vt:lpstr>Слайд 15</vt:lpstr>
      <vt:lpstr>Предметные задачи: </vt:lpstr>
      <vt:lpstr>Слайд 17</vt:lpstr>
      <vt:lpstr>Механизм реализации: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Беседы на материале кинофильмов</vt:lpstr>
      <vt:lpstr>Занятие 1. </vt:lpstr>
      <vt:lpstr>Слайд 29</vt:lpstr>
      <vt:lpstr>Слайд 30</vt:lpstr>
      <vt:lpstr>Слайд 31</vt:lpstr>
      <vt:lpstr>Вопросы для обсуждения:  </vt:lpstr>
      <vt:lpstr>Слайд 33</vt:lpstr>
      <vt:lpstr>Слайд 34</vt:lpstr>
      <vt:lpstr>Музыкальный материал к обсуждению:</vt:lpstr>
      <vt:lpstr>Занятие 2. </vt:lpstr>
      <vt:lpstr>Слайд 37</vt:lpstr>
      <vt:lpstr>Слайд 38</vt:lpstr>
      <vt:lpstr>Слайд 39</vt:lpstr>
      <vt:lpstr>Слайд 40</vt:lpstr>
      <vt:lpstr>Вопросы для обсуждения: </vt:lpstr>
      <vt:lpstr>Слайд 42</vt:lpstr>
      <vt:lpstr>Слайд 43</vt:lpstr>
      <vt:lpstr>Музыкальный материал к обсуждению:</vt:lpstr>
      <vt:lpstr>Занятие 3. </vt:lpstr>
      <vt:lpstr>Слайд 46</vt:lpstr>
      <vt:lpstr>Слайд 47</vt:lpstr>
      <vt:lpstr>Слайд 48</vt:lpstr>
      <vt:lpstr>Слайд 49</vt:lpstr>
      <vt:lpstr>Вопросы  для обсуждения:</vt:lpstr>
      <vt:lpstr>Слайд 51</vt:lpstr>
      <vt:lpstr>Слайд 52</vt:lpstr>
      <vt:lpstr>Музыкальный материал для обсуждения:</vt:lpstr>
      <vt:lpstr>Варианты фильмов:</vt:lpstr>
      <vt:lpstr>Варианты фильмов.  1. Куклы (реж. Такеше Китано.  Япония, 2002)</vt:lpstr>
      <vt:lpstr>Слайд 56</vt:lpstr>
      <vt:lpstr>2. Жизнь прекрасна. (реж.Р.Бениньи.1997,Италия)</vt:lpstr>
      <vt:lpstr>Слайд 58</vt:lpstr>
      <vt:lpstr>Беседы на материале литературных произведений</vt:lpstr>
      <vt:lpstr>Занятие 4.  Ю.Нагибин «Сирень»</vt:lpstr>
      <vt:lpstr>Слайд 61</vt:lpstr>
      <vt:lpstr>Слайд 62</vt:lpstr>
      <vt:lpstr>Занятие 5.    А. Грин «Алые паруса»   </vt:lpstr>
      <vt:lpstr>Слайд 64</vt:lpstr>
      <vt:lpstr>Слайд 65</vt:lpstr>
      <vt:lpstr>Театральные постановки: </vt:lpstr>
      <vt:lpstr>Слайд 67</vt:lpstr>
      <vt:lpstr>Вопросы для обсуждения </vt:lpstr>
      <vt:lpstr>Беседы на основе драматических спектаклей</vt:lpstr>
      <vt:lpstr>Слайд 70</vt:lpstr>
      <vt:lpstr>Слайд 71</vt:lpstr>
      <vt:lpstr>Слайд 72</vt:lpstr>
      <vt:lpstr>Вопросы для обсуждения: </vt:lpstr>
      <vt:lpstr>Слайд 74</vt:lpstr>
      <vt:lpstr>Вопросы для обсуждения: </vt:lpstr>
      <vt:lpstr>Слайд 76</vt:lpstr>
      <vt:lpstr>Другие материалы для сравнения:</vt:lpstr>
      <vt:lpstr>Слайд 78</vt:lpstr>
      <vt:lpstr>Беседы на основе оперы и балета.</vt:lpstr>
      <vt:lpstr>Занятие7. Руслан и Людмила. Опера М.И.Глинки.</vt:lpstr>
      <vt:lpstr>Вопросы для обсуждения: </vt:lpstr>
      <vt:lpstr>Занятие 8. Балет «Ромео и Джульетта». С.Прокофьев.</vt:lpstr>
      <vt:lpstr>Список приложений:</vt:lpstr>
      <vt:lpstr>Список литературы: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образовательное бюджетное учреждение дополнительного образования детей «Всеволожская детская школа искусств имени М.И.Глинки» </dc:title>
  <cp:lastModifiedBy>Natasha</cp:lastModifiedBy>
  <cp:revision>32</cp:revision>
  <dcterms:modified xsi:type="dcterms:W3CDTF">2013-12-08T06:56:43Z</dcterms:modified>
</cp:coreProperties>
</file>