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0" r:id="rId13"/>
    <p:sldId id="266" r:id="rId14"/>
    <p:sldId id="265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F960A-AB5B-4160-8F7C-BB462FB0301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A62DC-F767-40FC-B960-7411334D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5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D918-CF2A-47DA-87C2-45EEC1B998FA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4FA1-E071-4744-A6C1-764FA370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99B8-10FA-41B2-9E74-1E1842AA9375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BF2B-A93C-4358-8EA3-581871EBD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0602-05D0-47BB-B3B5-C88F34D20D94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8268-1B6F-43EF-B518-86CC472F5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A587-323C-43A5-932C-BA6B69646800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F206-748E-4B23-9186-1FFA6B6F2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98D8-CAB3-4A93-8B0F-0FDB5AD0833E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2D66-0E26-415D-A0BF-1F88B7DD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3DAC-7B05-4AA6-8962-1B3C32DAF14C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CBE1-BD25-46F2-B2A0-8FD20EBE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D15C-4956-441F-B17F-A15C1BAC035C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84DC-4FD8-4260-B7D1-12963B02F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B8F3-3725-4749-8D88-D6B9106B5B3E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5715-AA30-4BE1-9C61-CD948A25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F207-FD2F-4E28-990B-0F2930A3B5C3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5992-F9EE-4014-AA58-EDAB2532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FD3-89A6-427B-8792-1686008EC55B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C158-A88C-44FA-B327-D1ACFB9D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F520-0434-442A-B7EF-F0FC2A71E047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D539-3264-4574-B7DA-831409D7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3D74-F531-4A3E-ACA9-C8E5F41B98F2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30EC-A05B-4269-A13B-DBD95330D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2D2D6-1C6F-43B1-B3F2-63B13EB729EB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7E506-E788-400A-8492-B7F0BCF3F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1256048796_7-gergij-pobedonosec.jpg"/>
          <p:cNvPicPr>
            <a:picLocks noChangeAspect="1"/>
          </p:cNvPicPr>
          <p:nvPr/>
        </p:nvPicPr>
        <p:blipFill>
          <a:blip r:embed="rId14">
            <a:lum bright="10000"/>
          </a:blip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  <a:ln w="76200">
            <a:solidFill>
              <a:srgbClr val="FFFF00"/>
            </a:solidFill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0" name="Рисунок 8" descr="89370_original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inkstand_and_feather_vector_119850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rot="484061">
            <a:off x="7136756" y="5382000"/>
            <a:ext cx="1922180" cy="134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720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lvl="0" algn="ctr"/>
            <a:endParaRPr lang="ru-RU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Защитник </a:t>
            </a:r>
            <a:r>
              <a:rPr lang="ru-RU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</a:t>
            </a:r>
          </a:p>
          <a:p>
            <a:pPr lvl="0" algn="ctr"/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Невской</a:t>
            </a:r>
            <a:endParaRPr lang="ru-R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4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1206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Победа в Ледовом побоище показала военную мощь Руси.</a:t>
            </a:r>
            <a:r>
              <a:rPr lang="en-US" sz="2400" dirty="0" smtClean="0"/>
              <a:t> </a:t>
            </a:r>
            <a:r>
              <a:rPr lang="ru-RU" sz="2400" dirty="0" smtClean="0"/>
              <a:t>Александр Невский стал небесным покровителем Земли </a:t>
            </a:r>
            <a:r>
              <a:rPr lang="ru-RU" sz="2400" dirty="0"/>
              <a:t>Н</a:t>
            </a:r>
            <a:r>
              <a:rPr lang="ru-RU" sz="2400" dirty="0" smtClean="0"/>
              <a:t>евской и русского воинства.</a:t>
            </a:r>
          </a:p>
          <a:p>
            <a:r>
              <a:rPr lang="ru-RU" sz="2400" dirty="0" smtClean="0"/>
              <a:t>12 сентября считается днем его памяти.</a:t>
            </a:r>
          </a:p>
          <a:p>
            <a:r>
              <a:rPr lang="ru-RU" sz="2400" dirty="0" smtClean="0"/>
              <a:t>На месте Невской битвы 1240 года в поселке </a:t>
            </a:r>
            <a:r>
              <a:rPr lang="ru-RU" sz="2400" dirty="0" err="1" smtClean="0"/>
              <a:t>Усть</a:t>
            </a:r>
            <a:r>
              <a:rPr lang="ru-RU" sz="2400" dirty="0" smtClean="0"/>
              <a:t>-Ижора по указу Петра </a:t>
            </a:r>
            <a:r>
              <a:rPr lang="en-US" sz="2400" dirty="0" smtClean="0"/>
              <a:t>I </a:t>
            </a:r>
            <a:r>
              <a:rPr lang="ru-RU" sz="2400" dirty="0" smtClean="0"/>
              <a:t> в 1711 году была заложена деревянная церковь Александра Невского.</a:t>
            </a:r>
          </a:p>
          <a:p>
            <a:endParaRPr lang="ru-RU" sz="2400" dirty="0"/>
          </a:p>
          <a:p>
            <a:r>
              <a:rPr lang="ru-RU" sz="2400" dirty="0" smtClean="0"/>
              <a:t>Еще много забот и тревог предстояло перед князем…</a:t>
            </a:r>
          </a:p>
          <a:p>
            <a:endParaRPr lang="ru-RU" sz="2400" dirty="0" smtClean="0"/>
          </a:p>
          <a:p>
            <a:r>
              <a:rPr lang="ru-RU" sz="2400" dirty="0" smtClean="0"/>
              <a:t>Своей осторожной осмотрительной политикой он уберег Русь от окончательного разорения ратями  </a:t>
            </a:r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b="1" dirty="0" smtClean="0"/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38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332656"/>
            <a:ext cx="59766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</a:t>
            </a:r>
            <a:r>
              <a:rPr lang="ru-RU" sz="2400" dirty="0" smtClean="0"/>
              <a:t>очевников. </a:t>
            </a:r>
            <a:endParaRPr lang="ru-RU" sz="2400" dirty="0" smtClean="0"/>
          </a:p>
          <a:p>
            <a:r>
              <a:rPr lang="ru-RU" sz="2400" dirty="0" smtClean="0"/>
              <a:t>Вооруженной </a:t>
            </a:r>
            <a:r>
              <a:rPr lang="ru-RU" sz="2400" dirty="0" smtClean="0"/>
              <a:t>борьбой, торговой политикой, избирательной дипломатией он избежал новых войн на Севере и Западе, возможного, но гибельного для Руси союза с папством.</a:t>
            </a:r>
          </a:p>
          <a:p>
            <a:r>
              <a:rPr lang="ru-RU" sz="2400" dirty="0" smtClean="0"/>
              <a:t>Он-родоначальник политики московских князей, политики возрождения России.</a:t>
            </a:r>
          </a:p>
          <a:p>
            <a:r>
              <a:rPr lang="ru-RU" sz="2400" dirty="0" smtClean="0"/>
              <a:t>Русский народ никогда не забывал Александра Невского. Народная память хранит образ Александра-патриота, </a:t>
            </a:r>
            <a:r>
              <a:rPr lang="ru-RU" sz="2400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вятого воина, защитника </a:t>
            </a:r>
            <a:r>
              <a:rPr lang="ru-RU" sz="2400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покровителя Санкт-Петербурга, Ленинградской области…и всей Руси. </a:t>
            </a:r>
          </a:p>
          <a:p>
            <a:r>
              <a:rPr lang="ru-RU" sz="2400" dirty="0"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Имя князя Александра Невского навеки связано с бессмертием народа.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30" y="980728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 июля 1725года был учрежден орден святого Александра Невского. Этим орденом награждены знаменитые полководцы А.В. Суворов и М.И. Кутузов.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Це́рковь</a:t>
            </a:r>
            <a:r>
              <a:rPr lang="ru-RU" sz="2400" b="1" dirty="0" smtClean="0"/>
              <a:t> </a:t>
            </a:r>
            <a:r>
              <a:rPr lang="ru-RU" sz="2400" b="1" dirty="0" err="1"/>
              <a:t>Свято́го</a:t>
            </a:r>
            <a:r>
              <a:rPr lang="ru-RU" sz="2400" b="1" dirty="0"/>
              <a:t> </a:t>
            </a:r>
            <a:r>
              <a:rPr lang="ru-RU" sz="2400" b="1" dirty="0" err="1"/>
              <a:t>благове́рного</a:t>
            </a:r>
            <a:r>
              <a:rPr lang="ru-RU" sz="2400" b="1" dirty="0"/>
              <a:t> </a:t>
            </a:r>
            <a:r>
              <a:rPr lang="ru-RU" sz="2400" b="1" dirty="0" err="1"/>
              <a:t>кня́зя</a:t>
            </a:r>
            <a:r>
              <a:rPr lang="ru-RU" sz="2400" b="1" dirty="0"/>
              <a:t> </a:t>
            </a:r>
            <a:r>
              <a:rPr lang="ru-RU" sz="2400" b="1" dirty="0" err="1"/>
              <a:t>Алекса́ндра</a:t>
            </a:r>
            <a:r>
              <a:rPr lang="ru-RU" sz="2400" b="1" dirty="0"/>
              <a:t> </a:t>
            </a:r>
            <a:r>
              <a:rPr lang="ru-RU" sz="2400" b="1" dirty="0" err="1"/>
              <a:t>Не́вского</a:t>
            </a:r>
            <a:r>
              <a:rPr lang="ru-RU" sz="2400" dirty="0"/>
              <a:t> — действующий православный храм в </a:t>
            </a:r>
            <a:r>
              <a:rPr lang="ru-RU" sz="2400" dirty="0" err="1"/>
              <a:t>Усть</a:t>
            </a:r>
            <a:r>
              <a:rPr lang="ru-RU" sz="2400" dirty="0"/>
              <a:t>-Ижоре (</a:t>
            </a:r>
            <a:r>
              <a:rPr lang="ru-RU" sz="2400" dirty="0" err="1"/>
              <a:t>Колпинский</a:t>
            </a:r>
            <a:r>
              <a:rPr lang="ru-RU" sz="2400" dirty="0"/>
              <a:t> район Санкт-Петербурга).</a:t>
            </a:r>
          </a:p>
          <a:p>
            <a:r>
              <a:rPr lang="ru-RU" sz="2400" dirty="0"/>
              <a:t>Храм-памятник воздвигнут на левом берегу р. Ижора при впадении ее в р. Нева в честь победы дружины </a:t>
            </a:r>
            <a:r>
              <a:rPr lang="ru-RU" sz="2400" dirty="0" smtClean="0"/>
              <a:t>князя</a:t>
            </a:r>
            <a:r>
              <a:rPr lang="ru-RU" sz="2400" dirty="0"/>
              <a:t> Александра Невского над шведами в Невской битве 1240 </a:t>
            </a:r>
            <a:r>
              <a:rPr lang="ru-RU" sz="2400" dirty="0" smtClean="0"/>
              <a:t>г.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8842" y="211287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Увековеченная память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8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0648"/>
            <a:ext cx="51435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Первый деревянный храм построен на этом месте в 1711-1712 гг., в 1726 г. сгорел, в 1730 г. возобновлен, в 1797 г. вновь сгорел. 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18" y="2276872"/>
            <a:ext cx="6078043" cy="38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960" y="620688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Существующий каменный храм сооружен в 1798-1799 гг. в стиле классицизма на средства жителей </a:t>
            </a:r>
            <a:r>
              <a:rPr lang="ru-RU" sz="2400" dirty="0" err="1"/>
              <a:t>Усть</a:t>
            </a:r>
            <a:r>
              <a:rPr lang="ru-RU" sz="2400" dirty="0"/>
              <a:t>-Ижоры (архитектор неизвестен), был обнесен каменной оградой с чугунной решеткой.</a:t>
            </a:r>
          </a:p>
          <a:p>
            <a:r>
              <a:rPr lang="ru-RU" sz="2400" dirty="0" smtClean="0"/>
              <a:t>Рядом с храмом в июне 2003 г. открыт памятник Александру Невскому (скульптор В.Э. </a:t>
            </a:r>
            <a:r>
              <a:rPr lang="ru-RU" sz="2400" dirty="0" err="1" smtClean="0"/>
              <a:t>Горевой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456384" cy="47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0486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Высота фигуры 340 см, высота постамента 280 см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Князь у </a:t>
            </a:r>
            <a:r>
              <a:rPr lang="ru-RU" sz="2400" dirty="0" err="1"/>
              <a:t>Горевого</a:t>
            </a:r>
            <a:r>
              <a:rPr lang="ru-RU" sz="2400" dirty="0"/>
              <a:t> - это пригожий молодец, мечтательный, а не воинственный. Князь стоит на поверженных вражеских знамёнах, но не сминает их, ибо парит в воздухе. Помимо поверженных вражеских знамён на цилиндрическом постаменте укреплена композиция из вражеского оружия ( меч, копьё, щит, характерный шлем немецкого </a:t>
            </a:r>
            <a:r>
              <a:rPr lang="ru-RU" sz="2400" dirty="0" smtClean="0"/>
              <a:t>пса-рыцаря).</a:t>
            </a:r>
          </a:p>
          <a:p>
            <a:r>
              <a:rPr lang="ru-RU" sz="2400" dirty="0"/>
              <a:t>С другой стороны церкви установлен памятный знак "Часовня на месте Божьей помощи в день Невской битвы" с </a:t>
            </a:r>
            <a:r>
              <a:rPr lang="ru-RU" sz="2400" dirty="0" err="1"/>
              <a:t>погрудным</a:t>
            </a:r>
            <a:r>
              <a:rPr lang="ru-RU" sz="2400" dirty="0"/>
              <a:t> скульптурным </a:t>
            </a:r>
            <a:r>
              <a:rPr lang="ru-RU" sz="2400" dirty="0" smtClean="0"/>
              <a:t>портретом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63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764702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Александра Невского. </a:t>
            </a:r>
            <a:r>
              <a:rPr lang="ru-RU" sz="2400" dirty="0" smtClean="0"/>
              <a:t>Авторы </a:t>
            </a:r>
            <a:r>
              <a:rPr lang="ru-RU" sz="2400" dirty="0"/>
              <a:t>А.А </a:t>
            </a:r>
            <a:r>
              <a:rPr lang="ru-RU" sz="2400" dirty="0" err="1"/>
              <a:t>Селезнёв</a:t>
            </a:r>
            <a:r>
              <a:rPr lang="ru-RU" sz="2400" dirty="0"/>
              <a:t>, В.Г. </a:t>
            </a:r>
            <a:r>
              <a:rPr lang="ru-RU" sz="2400" dirty="0" err="1"/>
              <a:t>Козенюк</a:t>
            </a:r>
            <a:r>
              <a:rPr lang="ru-RU" sz="2400" dirty="0"/>
              <a:t>, А.А. </a:t>
            </a:r>
            <a:r>
              <a:rPr lang="ru-RU" sz="2400" dirty="0" err="1"/>
              <a:t>Пальмин</a:t>
            </a:r>
            <a:r>
              <a:rPr lang="ru-RU" sz="2400" dirty="0"/>
              <a:t>, В.Л. </a:t>
            </a:r>
            <a:r>
              <a:rPr lang="ru-RU" sz="2400" dirty="0" err="1"/>
              <a:t>Чулкевич</a:t>
            </a:r>
            <a:r>
              <a:rPr lang="ru-RU" sz="2400" dirty="0"/>
              <a:t>, В.Е. Жуков. </a:t>
            </a:r>
            <a:r>
              <a:rPr lang="ru-RU" sz="2400" dirty="0" smtClean="0"/>
              <a:t> </a:t>
            </a:r>
            <a:r>
              <a:rPr lang="ru-RU" sz="2400" dirty="0"/>
              <a:t>Надпись на фризе: "Не в силе бог - но в правде". Купол золочёный. Высота объекта (вместе с крестом) 970 см, высота бронзового скульптурного портрета Александра Невского 200 см, высота постамента 600 см.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9" y="972436"/>
            <a:ext cx="3637638" cy="48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8873" y="476672"/>
            <a:ext cx="65527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Церковь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святого благоверного князя Александра Невского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Шувалово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61879" cy="44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ru-RU" sz="2400" dirty="0"/>
              <a:t>Церковь деревянная, находится на </a:t>
            </a:r>
            <a:r>
              <a:rPr lang="ru-RU" sz="2400" dirty="0" err="1"/>
              <a:t>Шуваловском</a:t>
            </a:r>
            <a:r>
              <a:rPr lang="ru-RU" sz="2400" dirty="0"/>
              <a:t> кладбище. Построена в 1886 г. на средства титулярного советника А. А. Петрова. Архитектор К. А. Кузьмин. Освящена архимандритом Николаем. Представляет собой восьмигранное в плане здание, обшитое тесом, которое венчает одна небольшая глава. Церковь была освящена 22 июля 1886 </a:t>
            </a:r>
            <a:r>
              <a:rPr lang="ru-RU" sz="2400" dirty="0" smtClean="0"/>
              <a:t>года . </a:t>
            </a:r>
            <a:r>
              <a:rPr lang="ru-RU" sz="2400" dirty="0"/>
              <a:t>Большое количество икон и денежных средств пожертвовал храму Илларион Иванович Воронцов-Дашков, министр двора, друг императора Александра III, женатый на Елизавете Андреевне Шуваловой, которой перешли по наследству </a:t>
            </a:r>
            <a:r>
              <a:rPr lang="ru-RU" sz="2400" dirty="0" err="1"/>
              <a:t>Шуваловские</a:t>
            </a:r>
            <a:r>
              <a:rPr lang="ru-RU" sz="2400" dirty="0"/>
              <a:t> имения.</a:t>
            </a:r>
          </a:p>
        </p:txBody>
      </p:sp>
    </p:spTree>
    <p:extLst>
      <p:ext uri="{BB962C8B-B14F-4D97-AF65-F5344CB8AC3E}">
        <p14:creationId xmlns:p14="http://schemas.microsoft.com/office/powerpoint/2010/main" val="12411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 smtClean="0"/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428625" y="296703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00063" y="1857375"/>
            <a:ext cx="8215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980728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же </a:t>
            </a:r>
            <a:r>
              <a:rPr lang="ru-RU" sz="2400" dirty="0"/>
              <a:t>в августе 1240 года Новгороду пришлось столкнуться с новой агрессией крестоносцев, возглавляемых вице-магистром Ливонского ордена бароном Андреасом фон </a:t>
            </a:r>
            <a:r>
              <a:rPr lang="ru-RU" sz="2400" dirty="0" err="1"/>
              <a:t>Вельвеном</a:t>
            </a:r>
            <a:r>
              <a:rPr lang="ru-RU" sz="2400" dirty="0"/>
              <a:t> и князем-изгоем Ярославом Владимировичем. Захватчики вторглись в пределы Новгородской земли и захватили Изборск, Псков и Копорье. Захватчики посадили там своих наместников и начали грабить и разорять коренные новгородские </a:t>
            </a:r>
            <a:r>
              <a:rPr lang="ru-RU" sz="2400" dirty="0" smtClean="0"/>
              <a:t>земли. Крепость </a:t>
            </a:r>
            <a:r>
              <a:rPr lang="ru-RU" sz="2400" dirty="0"/>
              <a:t>Копорье имела большое стратегическое значение.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Церковь Александра Невского в Красном Селе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945560" cy="52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1885 г. по инициативе главнокомандующего войсками Гвардии и Петербургского военного округа вел. кн. Владимира Александровича и на средства частных благотворителей недалеко от военного госпиталя по проекту военного инженера Владимира Аркадьевича </a:t>
            </a:r>
            <a:r>
              <a:rPr lang="ru-RU" sz="2400" dirty="0" err="1"/>
              <a:t>Колянковского</a:t>
            </a:r>
            <a:r>
              <a:rPr lang="ru-RU" sz="2400" dirty="0"/>
              <a:t> была построена небольшая деревянная церковь во имя святого благоверного князя Александра Невского, освященная 2 октября 1885 г. По всей видимости, церковь особой прочностью не отличалась, поскольку уже спустя пять лет пришла в ветхость и встал вопрос о её капитальном ремонте, на что из казны была выделена некоторая часть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3708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480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Постройка новой деревянной церкви в "летней воинской столице" Императорской Русской армии, проект которой, как и прежней, был разработан военным инженером В. А. </a:t>
            </a:r>
            <a:r>
              <a:rPr lang="ru-RU" sz="2400" dirty="0" err="1"/>
              <a:t>Колянковским</a:t>
            </a:r>
            <a:r>
              <a:rPr lang="ru-RU" sz="2400" dirty="0"/>
              <a:t>, была начата 16 апреля 1890 г. и продолжалась в течение всего четырех месяцев. Уже 16 июля 1890 г. протопресвитером А. А. </a:t>
            </a:r>
            <a:r>
              <a:rPr lang="ru-RU" sz="2400" dirty="0" err="1"/>
              <a:t>Желобовским</a:t>
            </a:r>
            <a:r>
              <a:rPr lang="ru-RU" sz="2400" dirty="0"/>
              <a:t> в присутствии вел. кн. Владимира Александровича и его супруги вел. кн. Марии Павловны было совершено освящение </a:t>
            </a:r>
            <a:r>
              <a:rPr lang="ru-RU" sz="2400" dirty="0" err="1"/>
              <a:t>новопостроенной</a:t>
            </a:r>
            <a:r>
              <a:rPr lang="ru-RU" sz="2400" dirty="0"/>
              <a:t> церкви. Церковь, построенная в русском стиле, могла вместить до 500 человек. На ее колокольне находились семь колоколов, самый большой из которых весил 486 кг.</a:t>
            </a:r>
          </a:p>
        </p:txBody>
      </p:sp>
    </p:spTree>
    <p:extLst>
      <p:ext uri="{BB962C8B-B14F-4D97-AF65-F5344CB8AC3E}">
        <p14:creationId xmlns:p14="http://schemas.microsoft.com/office/powerpoint/2010/main" val="1157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814" y="260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Часовня святого благоверного князя Александра </a:t>
            </a:r>
            <a:r>
              <a:rPr lang="ru-RU" sz="2400" b="1" dirty="0" smtClean="0"/>
              <a:t>Невского в </a:t>
            </a:r>
            <a:r>
              <a:rPr lang="ru-RU" sz="2400" b="1" dirty="0" err="1" smtClean="0"/>
              <a:t>Коломягах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90" y="1235661"/>
            <a:ext cx="3456383" cy="51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Еще в XIX в. жители </a:t>
            </a:r>
            <a:r>
              <a:rPr lang="ru-RU" sz="2400" dirty="0" err="1"/>
              <a:t>Коломяг</a:t>
            </a:r>
            <a:r>
              <a:rPr lang="ru-RU" sz="2400" dirty="0"/>
              <a:t> были прихожанами Благовещенской церкви в Старой Деревне.</a:t>
            </a:r>
          </a:p>
          <a:p>
            <a:r>
              <a:rPr lang="ru-RU" sz="2400" dirty="0"/>
              <a:t>В 1883 г. вспыхнула пятая за XIX век эпидемия холеры.</a:t>
            </a:r>
          </a:p>
          <a:p>
            <a:r>
              <a:rPr lang="ru-RU" sz="2400" dirty="0"/>
              <a:t>Сельский сход постановил воздвигнуть в деревне часовню, во имя благоверного князя Александра Невского, в память об императоре Александре II, убитом в 1881 г. и во избавление  от эпидемии.</a:t>
            </a:r>
          </a:p>
          <a:p>
            <a:r>
              <a:rPr lang="ru-RU" sz="2400" dirty="0"/>
              <a:t>Извозопромышленник Сергей </a:t>
            </a:r>
            <a:r>
              <a:rPr lang="ru-RU" sz="2400" dirty="0" err="1"/>
              <a:t>Емельянович</a:t>
            </a:r>
            <a:r>
              <a:rPr lang="ru-RU" sz="2400" dirty="0"/>
              <a:t> </a:t>
            </a:r>
            <a:r>
              <a:rPr lang="ru-RU" sz="2400" dirty="0" err="1"/>
              <a:t>Шумарин</a:t>
            </a:r>
            <a:r>
              <a:rPr lang="ru-RU" sz="2400" dirty="0"/>
              <a:t>, изъявил желание построить часовню за свой счет «с посильной помощью крестьян». Проект часовни выполнил арх. Ф. К. </a:t>
            </a:r>
            <a:r>
              <a:rPr lang="ru-RU" sz="2400" dirty="0" err="1"/>
              <a:t>Пирвиц</a:t>
            </a:r>
            <a:r>
              <a:rPr lang="ru-RU" sz="2400" dirty="0"/>
              <a:t>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201" y="620688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Землю под постройку выделила владелица </a:t>
            </a:r>
            <a:r>
              <a:rPr lang="ru-RU" sz="2400" dirty="0" err="1"/>
              <a:t>Коломяг</a:t>
            </a:r>
            <a:r>
              <a:rPr lang="ru-RU" sz="2400" dirty="0"/>
              <a:t> графиня Орлова-Денисова. Разрешение на строительство было получено. Освящение </a:t>
            </a:r>
            <a:r>
              <a:rPr lang="ru-RU" sz="2400" dirty="0" smtClean="0"/>
              <a:t>состоялось 30 августа 1883г.</a:t>
            </a:r>
            <a:r>
              <a:rPr lang="ru-RU" sz="2400" dirty="0"/>
              <a:t> Кирпичная часовня высотой 10,5 м построена на возвышенности. Между двускатной крышей и козырьком над дверью - главка с куполом, который был окрашен в голубой цвет. Крест был деревянный, </a:t>
            </a:r>
            <a:r>
              <a:rPr lang="ru-RU" sz="2400" dirty="0" smtClean="0"/>
              <a:t>обшит цинковыми </a:t>
            </a:r>
            <a:r>
              <a:rPr lang="ru-RU" sz="2400" dirty="0"/>
              <a:t>листами и позолочен, располагался он на шаре и </a:t>
            </a:r>
            <a:r>
              <a:rPr lang="ru-RU" sz="2400" dirty="0" smtClean="0"/>
              <a:t>полумесяце, </a:t>
            </a:r>
            <a:r>
              <a:rPr lang="ru-RU" sz="2400" dirty="0"/>
              <a:t>к которым крепился фигурными лепестками. В стене находился образ Александра Невского.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88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457" y="980728"/>
            <a:ext cx="410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Часовню использовали при службе, как алтарь, а молящиеся располагались на улице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настоящее время куполок позолочен, вокруг часовни появилась ажурная ограда. Мозаичное панно с изображением Александра Невского установлено к 55-летию победы в ВОВ.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7" y="1147385"/>
            <a:ext cx="4067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500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теме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306" y="1273650"/>
            <a:ext cx="5882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Какую крепость, имеющую ст</a:t>
            </a:r>
            <a:r>
              <a:rPr lang="ru-RU" sz="2400" dirty="0"/>
              <a:t>р</a:t>
            </a:r>
            <a:r>
              <a:rPr lang="ru-RU" sz="2400" dirty="0" smtClean="0"/>
              <a:t>атегическое значение, захватили крестоносцы в августе 1240г.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Когда произошло Ледовое побоище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 </a:t>
            </a:r>
            <a:r>
              <a:rPr lang="ru-RU" sz="2400" dirty="0" smtClean="0"/>
              <a:t>какой целью осуществлялись крестовые походы на Русь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Когда произошла Невская битва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Когда отмечается день памяти Александра Невского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6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400800" cy="17526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Владея этой крепостью, немцы могли не только безнаказанно грабить Новгородские земли, но и фактически преграждали Новгороду выход в Финский залив.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9412"/>
            <a:ext cx="6300192" cy="3543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301" y="5692606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Крепость Копорье. Вид сверху.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648" y="404664"/>
            <a:ext cx="6840760" cy="495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dirty="0"/>
              <a:t>Крепость </a:t>
            </a:r>
            <a:r>
              <a:rPr lang="ru-RU" sz="2400" b="1" dirty="0" err="1"/>
              <a:t>Копо́рье</a:t>
            </a:r>
            <a:r>
              <a:rPr lang="ru-RU" sz="2400" dirty="0"/>
              <a:t> (</a:t>
            </a:r>
            <a:r>
              <a:rPr lang="ru-RU" sz="2400" i="1" dirty="0"/>
              <a:t>Крепость в </a:t>
            </a:r>
            <a:r>
              <a:rPr lang="ru-RU" sz="2400" i="1" dirty="0" err="1"/>
              <a:t>Копо́рье</a:t>
            </a:r>
            <a:r>
              <a:rPr lang="ru-RU" sz="2400" dirty="0"/>
              <a:t>, </a:t>
            </a:r>
            <a:r>
              <a:rPr lang="ru-RU" sz="2400" i="1" dirty="0" err="1"/>
              <a:t>Копо́рская</a:t>
            </a:r>
            <a:r>
              <a:rPr lang="ru-RU" sz="2400" i="1" dirty="0"/>
              <a:t> крепость</a:t>
            </a:r>
            <a:r>
              <a:rPr lang="ru-RU" sz="2400" dirty="0"/>
              <a:t>) — памятник русского средневекового оборонительного зодчества — находится на юго-западе Ленинградской области, на краю Ижорской возвышенности, в селе Копорье. Крепость расположена в 12 км к югу от Финского залива и занимает небольшую площадку высокого скального мыса. </a:t>
            </a:r>
            <a:br>
              <a:rPr lang="ru-RU" sz="2400" dirty="0"/>
            </a:br>
            <a:r>
              <a:rPr lang="ru-RU" sz="2400" dirty="0" smtClean="0"/>
              <a:t> На </a:t>
            </a:r>
            <a:r>
              <a:rPr lang="ru-RU" sz="2400" dirty="0"/>
              <a:t>своем веку крепость неоднократно перестраивалась и </a:t>
            </a:r>
            <a:r>
              <a:rPr lang="ru-RU" sz="2400" dirty="0" smtClean="0"/>
              <a:t>по </a:t>
            </a:r>
            <a:r>
              <a:rPr lang="ru-RU" sz="2400" dirty="0"/>
              <a:t>нескольку раз то переходила в руки шведов, то возвращалась обратно к России. Крепость в Копорье была заложена в 1237 году. Впервые упоминается в новгородских летописях в 1240 году, когда немецкие рыцари Ливонского Ордена построили в </a:t>
            </a:r>
            <a:r>
              <a:rPr lang="ru-RU" sz="2400" dirty="0" err="1"/>
              <a:t>Копорском</a:t>
            </a:r>
            <a:r>
              <a:rPr lang="ru-RU" sz="2400" dirty="0"/>
              <a:t> погосте деревянную крепость.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1241 году Александр Невский отбил крепость у немецких </a:t>
            </a:r>
            <a:r>
              <a:rPr lang="ru-RU" sz="2400" dirty="0" smtClean="0"/>
              <a:t>рыцарей.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48672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98063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Вход в крепость. Северная и Южная башни.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76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Ледовое побоище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030089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 апреля 1242 года на льду Чудского озера Александр Невский одержал блестящую победу, вошедшую во все учебники военного искусства.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43764"/>
            <a:ext cx="5688632" cy="3277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0212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Схема Ледового побоища.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55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Момент начала боя «Рифмованная хроника» описывает так: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4020"/>
              </p:ext>
            </p:extLst>
          </p:nvPr>
        </p:nvGraphicFramePr>
        <p:xfrm>
          <a:off x="2444316" y="1217562"/>
          <a:ext cx="4327376" cy="1404744"/>
        </p:xfrm>
        <a:graphic>
          <a:graphicData uri="http://schemas.openxmlformats.org/drawingml/2006/table">
            <a:tbl>
              <a:tblPr/>
              <a:tblGrid>
                <a:gridCol w="4119096"/>
                <a:gridCol w="208280"/>
              </a:tblGrid>
              <a:tr h="1404744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ru-RU" b="1" i="0" dirty="0" smtClean="0">
                          <a:latin typeface="Arial" pitchFamily="34" charset="0"/>
                          <a:cs typeface="Arial" pitchFamily="34" charset="0"/>
                        </a:rPr>
                        <a:t>Русские </a:t>
                      </a:r>
                      <a:r>
                        <a:rPr lang="ru-RU" b="1" i="0" dirty="0">
                          <a:latin typeface="Arial" pitchFamily="34" charset="0"/>
                          <a:cs typeface="Arial" pitchFamily="34" charset="0"/>
                        </a:rPr>
                        <a:t>имели много стрелков, которые мужественно вышли вперёд и первыми приняли натиск перед дружиной </a:t>
                      </a:r>
                      <a:r>
                        <a:rPr lang="ru-RU" b="1" i="0" dirty="0" smtClean="0">
                          <a:latin typeface="Arial" pitchFamily="34" charset="0"/>
                          <a:cs typeface="Arial" pitchFamily="34" charset="0"/>
                        </a:rPr>
                        <a:t>князя</a:t>
                      </a:r>
                      <a:r>
                        <a:rPr lang="en-US" b="1" i="0" dirty="0" smtClean="0">
                          <a:latin typeface="Arial" pitchFamily="34" charset="0"/>
                          <a:cs typeface="Arial" pitchFamily="34" charset="0"/>
                        </a:rPr>
                        <a:t>”.</a:t>
                      </a:r>
                      <a:endParaRPr lang="ru-RU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3" name="Picture 9" descr="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8663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2708920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Рыцари смяли русский центр и закружились на месте, ломая собственное построение. Им некуда было двигаться</a:t>
            </a:r>
            <a:r>
              <a:rPr lang="ru-RU" sz="2400" dirty="0" smtClean="0"/>
              <a:t>.</a:t>
            </a:r>
            <a:r>
              <a:rPr lang="ru-RU" sz="2400" dirty="0"/>
              <a:t> Войска ливонского ордена были окружены русскими с флангов и уничтожены, а другие немецкие отряды отступили во избежание той же участи.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Вдруг дал трещину апрельский лед</a:t>
            </a:r>
            <a:r>
              <a:rPr lang="ru-RU" sz="2400" dirty="0" smtClean="0"/>
              <a:t>..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96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Рыцари смешались. Падавшие в воду шли камнем на дно. Войска Александра Невского ударили с удвоенной энергией. Крестоносцы </a:t>
            </a:r>
            <a:r>
              <a:rPr lang="ru-RU" sz="2400" dirty="0" smtClean="0"/>
              <a:t>побежали. Русские </a:t>
            </a:r>
            <a:r>
              <a:rPr lang="ru-RU" sz="2400" dirty="0"/>
              <a:t>всадники преследовали их несколько километров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Ледовая </a:t>
            </a:r>
            <a:r>
              <a:rPr lang="ru-RU" sz="2400" dirty="0"/>
              <a:t>сеча была выиграна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План </a:t>
            </a:r>
            <a:r>
              <a:rPr lang="ru-RU" sz="2400" dirty="0"/>
              <a:t>крестоносцев утвердиться в Северной Руси не удался.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том же году Тевтонский орден заключил мирный договор с Новгородом, отказавшись от всех своих недавних захватов.</a:t>
            </a:r>
          </a:p>
        </p:txBody>
      </p:sp>
    </p:spTree>
    <p:extLst>
      <p:ext uri="{BB962C8B-B14F-4D97-AF65-F5344CB8AC3E}">
        <p14:creationId xmlns:p14="http://schemas.microsoft.com/office/powerpoint/2010/main" val="3672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367114" cy="492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903" y="5692606"/>
            <a:ext cx="53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Ледовое побоище. </a:t>
            </a:r>
            <a:r>
              <a:rPr lang="ru-RU" b="1" dirty="0" err="1" smtClean="0"/>
              <a:t>В.А.Серов</a:t>
            </a:r>
            <a:r>
              <a:rPr lang="ru-RU" b="1" dirty="0" smtClean="0"/>
              <a:t> 1942г.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1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1144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Новая опасность </vt:lpstr>
      <vt:lpstr>Презентация PowerPoint</vt:lpstr>
      <vt:lpstr>Крепость Копо́рье (Крепость в Копо́рье, Копо́рская крепость) — памятник русского средневекового оборонительного зодчества — находится на юго-западе Ленинградской области, на краю Ижорской возвышенности, в селе Копорье. Крепость расположена в 12 км к югу от Финского залива и занимает небольшую площадку высокого скального мыса.   На своем веку крепость неоднократно перестраивалась и по нескольку раз то переходила в руки шведов, то возвращалась обратно к России. Крепость в Копорье была заложена в 1237 году. Впервые упоминается в новгородских летописях в 1240 году, когда немецкие рыцари Ливонского Ордена построили в Копорском погосте деревянную крепость.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дмитрий башмаков</cp:lastModifiedBy>
  <cp:revision>40</cp:revision>
  <dcterms:created xsi:type="dcterms:W3CDTF">2015-01-27T10:25:26Z</dcterms:created>
  <dcterms:modified xsi:type="dcterms:W3CDTF">2021-02-01T05:03:08Z</dcterms:modified>
</cp:coreProperties>
</file>