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4" r:id="rId3"/>
    <p:sldId id="265" r:id="rId4"/>
    <p:sldId id="266" r:id="rId5"/>
    <p:sldId id="267" r:id="rId6"/>
    <p:sldId id="268" r:id="rId7"/>
    <p:sldId id="269" r:id="rId8"/>
    <p:sldId id="270" r:id="rId9"/>
    <p:sldId id="272" r:id="rId10"/>
    <p:sldId id="273" r:id="rId11"/>
    <p:sldId id="274" r:id="rId12"/>
    <p:sldId id="27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50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DC5DB4E-76D9-4A34-ACCE-86E2A3FFA3DE}"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5DB4E-76D9-4A34-ACCE-86E2A3FFA3D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5DB4E-76D9-4A34-ACCE-86E2A3FFA3D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5DB4E-76D9-4A34-ACCE-86E2A3FFA3D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5DB4E-76D9-4A34-ACCE-86E2A3FFA3DE}"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C5DB4E-76D9-4A34-ACCE-86E2A3FFA3D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C5DB4E-76D9-4A34-ACCE-86E2A3FFA3DE}"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C5DB4E-76D9-4A34-ACCE-86E2A3FFA3D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C5DB4E-76D9-4A34-ACCE-86E2A3FFA3D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D39ED64-3192-48A0-A4F7-CB9EA7F69FAD}" type="datetimeFigureOut">
              <a:rPr lang="ru-RU" smtClean="0"/>
              <a:pPr/>
              <a:t>13.02.2020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C5DB4E-76D9-4A34-ACCE-86E2A3FFA3D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p>
            <a:fld id="{DD39ED64-3192-48A0-A4F7-CB9EA7F69FAD}" type="datetimeFigureOut">
              <a:rPr lang="ru-RU" smtClean="0"/>
              <a:pPr/>
              <a:t>13.02.2020</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p>
            <a:fld id="{FDC5DB4E-76D9-4A34-ACCE-86E2A3FFA3D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D39ED64-3192-48A0-A4F7-CB9EA7F69FAD}" type="datetimeFigureOut">
              <a:rPr lang="ru-RU" smtClean="0"/>
              <a:pPr/>
              <a:t>13.02.2020</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DC5DB4E-76D9-4A34-ACCE-86E2A3FFA3D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4" cy="2016224"/>
          </a:xfrm>
        </p:spPr>
        <p:txBody>
          <a:bodyPr>
            <a:normAutofit fontScale="90000"/>
          </a:bodyPr>
          <a:lstStyle/>
          <a:p>
            <a: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ДОРОГА ЖИЗНИ – </a:t>
            </a:r>
            <a:r>
              <a:rPr lang="ru-RU" sz="36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блокадного   города в  живописи  </a:t>
            </a:r>
            <a:b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и  графике  художников-очевидцев</a:t>
            </a:r>
            <a:b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6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r>
              <a:rPr lang="ru-RU" sz="2700"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Тема №6 </a:t>
            </a:r>
            <a:r>
              <a:rPr lang="ru-RU" sz="2700" i="1" spc="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урок </a:t>
            </a:r>
            <a:r>
              <a:rPr lang="ru-RU" sz="2700" i="1"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r>
              <a:rPr lang="ru-RU" sz="2700" i="1" spc="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5</a:t>
            </a:r>
            <a:endParaRPr lang="ru-RU" sz="2700"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
        <p:nvSpPr>
          <p:cNvPr id="3" name="Содержимое 2"/>
          <p:cNvSpPr>
            <a:spLocks noGrp="1"/>
          </p:cNvSpPr>
          <p:nvPr>
            <p:ph sz="half" idx="1"/>
          </p:nvPr>
        </p:nvSpPr>
        <p:spPr>
          <a:xfrm>
            <a:off x="179512" y="3356992"/>
            <a:ext cx="8712968" cy="2952328"/>
          </a:xfrm>
        </p:spPr>
        <p:txBody>
          <a:bodyPr>
            <a:normAutofit/>
          </a:bodyPr>
          <a:lstStyle/>
          <a:p>
            <a:pPr>
              <a:buNone/>
            </a:pPr>
            <a:r>
              <a:rPr lang="ru-RU" sz="2900" dirty="0" smtClean="0"/>
              <a:t> </a:t>
            </a:r>
            <a:endParaRPr lang="ru-RU" sz="2400" b="1" dirty="0">
              <a:solidFill>
                <a:schemeClr val="tx1">
                  <a:lumMod val="65000"/>
                </a:schemeClr>
              </a:solidFill>
            </a:endParaRPr>
          </a:p>
        </p:txBody>
      </p:sp>
      <p:sp>
        <p:nvSpPr>
          <p:cNvPr id="4" name="Прямоугольник 3"/>
          <p:cNvSpPr/>
          <p:nvPr/>
        </p:nvSpPr>
        <p:spPr>
          <a:xfrm>
            <a:off x="323528" y="1988840"/>
            <a:ext cx="8640960" cy="4524315"/>
          </a:xfrm>
          <a:prstGeom prst="rect">
            <a:avLst/>
          </a:prstGeom>
        </p:spPr>
        <p:txBody>
          <a:bodyPr wrap="square">
            <a:spAutoFit/>
          </a:bodyPr>
          <a:lstStyle/>
          <a:p>
            <a:r>
              <a:rPr lang="ru-RU" sz="2400" b="1" dirty="0" smtClean="0">
                <a:solidFill>
                  <a:schemeClr val="tx1">
                    <a:lumMod val="65000"/>
                  </a:schemeClr>
                </a:solidFill>
              </a:rPr>
              <a:t>В эти тяжёлые для города времена </a:t>
            </a:r>
          </a:p>
          <a:p>
            <a:r>
              <a:rPr lang="ru-RU" sz="2400" b="1" dirty="0" smtClean="0">
                <a:solidFill>
                  <a:schemeClr val="tx1">
                    <a:lumMod val="65000"/>
                  </a:schemeClr>
                </a:solidFill>
              </a:rPr>
              <a:t>продолжали работать театры, была открыта </a:t>
            </a:r>
          </a:p>
          <a:p>
            <a:r>
              <a:rPr lang="ru-RU" sz="2400" b="1" dirty="0" smtClean="0">
                <a:solidFill>
                  <a:schemeClr val="tx1">
                    <a:lumMod val="65000"/>
                  </a:schemeClr>
                </a:solidFill>
              </a:rPr>
              <a:t> городская  филармония. Продолжали творить поэты, писатели, музыканты .  Не прекращали свою деятельность и художники. Только одних членов Союза  Художников насчитывалось около ста человек.</a:t>
            </a:r>
            <a:r>
              <a:rPr lang="ru-RU" sz="2400" dirty="0" smtClean="0"/>
              <a:t> </a:t>
            </a:r>
            <a:r>
              <a:rPr lang="ru-RU" sz="2400" b="1" dirty="0" smtClean="0">
                <a:solidFill>
                  <a:schemeClr val="tx1">
                    <a:lumMod val="65000"/>
                  </a:schemeClr>
                </a:solidFill>
              </a:rPr>
              <a:t>Часть из них ушли сражаться на фронт, другие – в партизанские отряды и народное ополчение. Между боями они успевали выпускать газеты, плакаты, карикатуры, а тем, которые остались в городе  пришлось работать по маскировке военных объектов, монументальной скульптуры  и по эвакуации музейных ценностей.</a:t>
            </a:r>
            <a:endParaRPr lang="ru-RU" sz="2400" b="1" dirty="0">
              <a:solidFill>
                <a:schemeClr val="tx1">
                  <a:lumMod val="65000"/>
                </a:schemeClr>
              </a:solidFill>
            </a:endParaRPr>
          </a:p>
        </p:txBody>
      </p:sp>
      <p:pic>
        <p:nvPicPr>
          <p:cNvPr id="5" name="Picture 3" descr="C:\Users\Наташа\Desktop\С Юдовин.jpg"/>
          <p:cNvPicPr>
            <a:picLocks noChangeAspect="1" noChangeArrowheads="1"/>
          </p:cNvPicPr>
          <p:nvPr/>
        </p:nvPicPr>
        <p:blipFill>
          <a:blip r:embed="rId2" cstate="print"/>
          <a:srcRect/>
          <a:stretch>
            <a:fillRect/>
          </a:stretch>
        </p:blipFill>
        <p:spPr bwMode="auto">
          <a:xfrm>
            <a:off x="6977998" y="-27384"/>
            <a:ext cx="2130506" cy="275776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933056"/>
          </a:xfrm>
        </p:spPr>
        <p:txBody>
          <a:bodyPr>
            <a:noAutofit/>
          </a:bodyPr>
          <a:lstStyle/>
          <a:p>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Каждый год 12 сентября в Осиновце в  музее проходит мероприятие, посвящённое открытию водной трассы по Ладожскому озеру.  Учащиеся  художественного отделения с удовольствием принимают в нем участие.  </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В этом году для ребят была проведена экскурсия, затем  учащиеся рисовали Дорогу  Жизни и водную трассу. Своё творчество они </a:t>
            </a:r>
            <a:r>
              <a:rPr lang="ru-RU" sz="2000" b="1" i="1" spc="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представили  ветеранам </a:t>
            </a: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и гостям, устроив  «Живую выставку» на территории музея.</a:t>
            </a:r>
            <a:endParaRPr lang="ru-RU" sz="20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pic>
        <p:nvPicPr>
          <p:cNvPr id="1026" name="Picture 2" descr="C:\Users\Наташа\Desktop\Ладога 2019\IMG-20190912-WA0013.jpg"/>
          <p:cNvPicPr>
            <a:picLocks noChangeAspect="1" noChangeArrowheads="1"/>
          </p:cNvPicPr>
          <p:nvPr/>
        </p:nvPicPr>
        <p:blipFill>
          <a:blip r:embed="rId2" cstate="print"/>
          <a:srcRect l="9845" r="4366" b="28743"/>
          <a:stretch>
            <a:fillRect/>
          </a:stretch>
        </p:blipFill>
        <p:spPr bwMode="auto">
          <a:xfrm>
            <a:off x="323528" y="3284984"/>
            <a:ext cx="4392488"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Users\Наташа\Desktop\Ладога 2019\IMG_20190913_130222_resized_20200209_080444663.jpg"/>
          <p:cNvPicPr>
            <a:picLocks noChangeAspect="1" noChangeArrowheads="1"/>
          </p:cNvPicPr>
          <p:nvPr/>
        </p:nvPicPr>
        <p:blipFill>
          <a:blip r:embed="rId3" cstate="print"/>
          <a:srcRect/>
          <a:stretch>
            <a:fillRect/>
          </a:stretch>
        </p:blipFill>
        <p:spPr bwMode="auto">
          <a:xfrm>
            <a:off x="5148064" y="3212976"/>
            <a:ext cx="3606876" cy="3246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933056"/>
          </a:xfrm>
        </p:spPr>
        <p:txBody>
          <a:bodyPr>
            <a:noAutofit/>
          </a:bodyPr>
          <a:lstStyle/>
          <a:p>
            <a:pPr algn="ct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«Живая выставка», посвящённая  открытию водной трассы </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по Ладожскому озеру в музее на Дороге Жизни</a:t>
            </a:r>
            <a:endParaRPr lang="ru-RU" sz="20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pic>
        <p:nvPicPr>
          <p:cNvPr id="2050" name="Picture 2" descr="C:\Users\Наташа\Desktop\Ладога 2019\IMG_20190912_131157_resized_20200209_080443927.jpg"/>
          <p:cNvPicPr>
            <a:picLocks noChangeAspect="1" noChangeArrowheads="1"/>
          </p:cNvPicPr>
          <p:nvPr/>
        </p:nvPicPr>
        <p:blipFill>
          <a:blip r:embed="rId2" cstate="print"/>
          <a:srcRect/>
          <a:stretch>
            <a:fillRect/>
          </a:stretch>
        </p:blipFill>
        <p:spPr bwMode="auto">
          <a:xfrm>
            <a:off x="484989" y="2414488"/>
            <a:ext cx="8191467" cy="4038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165304"/>
          </a:xfrm>
        </p:spPr>
        <p:txBody>
          <a:bodyPr>
            <a:noAutofit/>
          </a:bodyPr>
          <a:lstStyle/>
          <a:p>
            <a:pPr algn="ct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Вопросы к уроку:</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1. Чем занимались художники во время блокады?</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2. Когда открылась выставка произведений Ленинградских художников?</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3. Кто из художников посвятил себя инженерной  работе на Дороге Жизни?</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4. Каким одним из самых востребованных во время </a:t>
            </a:r>
            <a:r>
              <a:rPr lang="ru-RU" sz="2000" b="1" i="1" spc="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войны  видов </a:t>
            </a: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искусства занимался художник  В. В. Лебедев?</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0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5. В каком мероприятии на Дороге Жизни ежегодно участвуют ребята художественного отделения ДШИ?</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endParaRPr lang="ru-RU" sz="20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820472" cy="576064"/>
          </a:xfrm>
        </p:spPr>
        <p:txBody>
          <a:bodyPr>
            <a:noAutofit/>
          </a:bodyPr>
          <a:lstStyle/>
          <a:p>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блокадного   города.</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
        <p:nvSpPr>
          <p:cNvPr id="3" name="Содержимое 2"/>
          <p:cNvSpPr>
            <a:spLocks noGrp="1"/>
          </p:cNvSpPr>
          <p:nvPr>
            <p:ph sz="half" idx="1"/>
          </p:nvPr>
        </p:nvSpPr>
        <p:spPr>
          <a:xfrm>
            <a:off x="179512" y="3356992"/>
            <a:ext cx="8712968" cy="2952328"/>
          </a:xfrm>
        </p:spPr>
        <p:txBody>
          <a:bodyPr>
            <a:normAutofit/>
          </a:bodyPr>
          <a:lstStyle/>
          <a:p>
            <a:pPr>
              <a:buNone/>
            </a:pPr>
            <a:r>
              <a:rPr lang="ru-RU" sz="2900" dirty="0" smtClean="0"/>
              <a:t> </a:t>
            </a:r>
            <a:endParaRPr lang="ru-RU" sz="2400" b="1" dirty="0">
              <a:solidFill>
                <a:schemeClr val="tx1">
                  <a:lumMod val="65000"/>
                </a:schemeClr>
              </a:solidFill>
            </a:endParaRPr>
          </a:p>
        </p:txBody>
      </p:sp>
      <p:sp>
        <p:nvSpPr>
          <p:cNvPr id="4" name="Прямоугольник 3"/>
          <p:cNvSpPr/>
          <p:nvPr/>
        </p:nvSpPr>
        <p:spPr>
          <a:xfrm>
            <a:off x="179512" y="1268761"/>
            <a:ext cx="6696744" cy="5262979"/>
          </a:xfrm>
          <a:prstGeom prst="rect">
            <a:avLst/>
          </a:prstGeom>
        </p:spPr>
        <p:txBody>
          <a:bodyPr wrap="square">
            <a:spAutoFit/>
          </a:bodyPr>
          <a:lstStyle/>
          <a:p>
            <a:r>
              <a:rPr lang="ru-RU" sz="2400" b="1" dirty="0" smtClean="0">
                <a:solidFill>
                  <a:schemeClr val="tx1">
                    <a:lumMod val="65000"/>
                  </a:schemeClr>
                </a:solidFill>
              </a:rPr>
              <a:t>Не смотря ни на что </a:t>
            </a:r>
            <a:r>
              <a:rPr lang="ru-RU" sz="2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2 января  1942 </a:t>
            </a:r>
            <a:r>
              <a:rPr lang="ru-RU" sz="2400" b="1" dirty="0" smtClean="0">
                <a:solidFill>
                  <a:schemeClr val="tx1">
                    <a:lumMod val="65000"/>
                  </a:schemeClr>
                </a:solidFill>
              </a:rPr>
              <a:t>года в промерзшем, с разбитыми взрывной </a:t>
            </a:r>
          </a:p>
          <a:p>
            <a:r>
              <a:rPr lang="ru-RU" sz="2400" b="1" dirty="0" smtClean="0">
                <a:solidFill>
                  <a:schemeClr val="tx1">
                    <a:lumMod val="65000"/>
                  </a:schemeClr>
                </a:solidFill>
              </a:rPr>
              <a:t>волной стеклами Выставочном зале открывается Первая выставка работ ленинградских художников. Те, кто не жил в стенах союза, понесли и повезли на саночках свои работы на улицу Герцена. День был очень морозный, художники еле держались от </a:t>
            </a:r>
          </a:p>
          <a:p>
            <a:r>
              <a:rPr lang="ru-RU" sz="2400" b="1" dirty="0" smtClean="0">
                <a:solidFill>
                  <a:schemeClr val="tx1">
                    <a:lumMod val="65000"/>
                  </a:schemeClr>
                </a:solidFill>
              </a:rPr>
              <a:t>голода на ногах. Открытие выставки прошло торжественно. В зале царил холод, но было чисто, а на полу даже положили дорожки. </a:t>
            </a:r>
          </a:p>
          <a:p>
            <a:r>
              <a:rPr lang="ru-RU" sz="2400" b="1" dirty="0" smtClean="0">
                <a:solidFill>
                  <a:schemeClr val="tx1">
                    <a:lumMod val="65000"/>
                  </a:schemeClr>
                </a:solidFill>
              </a:rPr>
              <a:t>И главное – ее посещали! Каждый день приходило по 15–18 человек – цифра по тому времени невероятно большая... </a:t>
            </a:r>
            <a:endParaRPr lang="ru-RU" sz="2400" b="1" dirty="0">
              <a:solidFill>
                <a:schemeClr val="tx1">
                  <a:lumMod val="65000"/>
                </a:schemeClr>
              </a:solidFill>
            </a:endParaRPr>
          </a:p>
        </p:txBody>
      </p:sp>
      <p:pic>
        <p:nvPicPr>
          <p:cNvPr id="3074" name="Picture 2" descr="C:\Users\Наташа\Desktop\unnamed.jpg"/>
          <p:cNvPicPr>
            <a:picLocks noChangeAspect="1" noChangeArrowheads="1"/>
          </p:cNvPicPr>
          <p:nvPr/>
        </p:nvPicPr>
        <p:blipFill>
          <a:blip r:embed="rId2" cstate="print"/>
          <a:srcRect l="60336"/>
          <a:stretch>
            <a:fillRect/>
          </a:stretch>
        </p:blipFill>
        <p:spPr bwMode="auto">
          <a:xfrm>
            <a:off x="6738233" y="2996952"/>
            <a:ext cx="2007995" cy="3312368"/>
          </a:xfrm>
          <a:prstGeom prst="rect">
            <a:avLst/>
          </a:prstGeom>
          <a:ln>
            <a:noFill/>
          </a:ln>
          <a:effectLst>
            <a:softEdge rad="112500"/>
          </a:effectLst>
        </p:spPr>
      </p:pic>
      <p:pic>
        <p:nvPicPr>
          <p:cNvPr id="7" name="Picture 4" descr="Хулиганский подвиг - Рамблер-Новости"/>
          <p:cNvPicPr>
            <a:picLocks noChangeAspect="1" noChangeArrowheads="1"/>
          </p:cNvPicPr>
          <p:nvPr/>
        </p:nvPicPr>
        <p:blipFill>
          <a:blip r:embed="rId3" cstate="print"/>
          <a:srcRect/>
          <a:stretch>
            <a:fillRect/>
          </a:stretch>
        </p:blipFill>
        <p:spPr bwMode="auto">
          <a:xfrm>
            <a:off x="6012160" y="404664"/>
            <a:ext cx="2743321" cy="2150477"/>
          </a:xfrm>
          <a:prstGeom prst="rect">
            <a:avLst/>
          </a:prstGeom>
          <a:ln>
            <a:noFill/>
          </a:ln>
          <a:effectLst>
            <a:softEdge rad="3175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таша\Desktop\v880_125473388_5814203_001.jpg"/>
          <p:cNvPicPr>
            <a:picLocks noChangeAspect="1" noChangeArrowheads="1"/>
          </p:cNvPicPr>
          <p:nvPr/>
        </p:nvPicPr>
        <p:blipFill>
          <a:blip r:embed="rId2" cstate="print"/>
          <a:srcRect/>
          <a:stretch>
            <a:fillRect/>
          </a:stretch>
        </p:blipFill>
        <p:spPr bwMode="auto">
          <a:xfrm>
            <a:off x="6084168" y="188640"/>
            <a:ext cx="2757305" cy="4049068"/>
          </a:xfrm>
          <a:prstGeom prst="rect">
            <a:avLst/>
          </a:prstGeom>
          <a:ln>
            <a:noFill/>
          </a:ln>
          <a:effectLst>
            <a:softEdge rad="317500"/>
          </a:effectLst>
        </p:spPr>
      </p:pic>
      <p:sp>
        <p:nvSpPr>
          <p:cNvPr id="2" name="Заголовок 1"/>
          <p:cNvSpPr>
            <a:spLocks noGrp="1"/>
          </p:cNvSpPr>
          <p:nvPr>
            <p:ph type="title"/>
          </p:nvPr>
        </p:nvSpPr>
        <p:spPr>
          <a:xfrm>
            <a:off x="323528" y="188640"/>
            <a:ext cx="8820472" cy="576064"/>
          </a:xfrm>
        </p:spPr>
        <p:txBody>
          <a:bodyPr>
            <a:noAutofit/>
          </a:bodyPr>
          <a:lstStyle/>
          <a:p>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блокадного   города.</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
        <p:nvSpPr>
          <p:cNvPr id="3" name="Содержимое 2"/>
          <p:cNvSpPr>
            <a:spLocks noGrp="1"/>
          </p:cNvSpPr>
          <p:nvPr>
            <p:ph sz="half" idx="1"/>
          </p:nvPr>
        </p:nvSpPr>
        <p:spPr>
          <a:xfrm>
            <a:off x="179512" y="4581128"/>
            <a:ext cx="8712968" cy="1728192"/>
          </a:xfrm>
        </p:spPr>
        <p:txBody>
          <a:bodyPr>
            <a:normAutofit/>
          </a:bodyPr>
          <a:lstStyle/>
          <a:p>
            <a:pPr>
              <a:buNone/>
            </a:pPr>
            <a:r>
              <a:rPr lang="ru-RU" sz="2900" dirty="0" smtClean="0"/>
              <a:t> </a:t>
            </a:r>
            <a:endParaRPr lang="ru-RU" sz="2400" b="1" dirty="0">
              <a:solidFill>
                <a:schemeClr val="tx1">
                  <a:lumMod val="65000"/>
                </a:schemeClr>
              </a:solidFill>
            </a:endParaRPr>
          </a:p>
        </p:txBody>
      </p:sp>
      <p:sp>
        <p:nvSpPr>
          <p:cNvPr id="4" name="Прямоугольник 3"/>
          <p:cNvSpPr/>
          <p:nvPr/>
        </p:nvSpPr>
        <p:spPr>
          <a:xfrm>
            <a:off x="251520" y="1268760"/>
            <a:ext cx="8424936" cy="3908762"/>
          </a:xfrm>
          <a:prstGeom prst="rect">
            <a:avLst/>
          </a:prstGeom>
        </p:spPr>
        <p:txBody>
          <a:bodyPr wrap="square">
            <a:spAutoFit/>
          </a:bodyPr>
          <a:lstStyle/>
          <a:p>
            <a:r>
              <a:rPr lang="ru-RU" sz="3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Симон  Аронович  Гельберг </a:t>
            </a:r>
          </a:p>
          <a:p>
            <a:r>
              <a:rPr lang="ru-RU" sz="2400" b="1" dirty="0" smtClean="0">
                <a:solidFill>
                  <a:schemeClr val="tx1">
                    <a:lumMod val="65000"/>
                  </a:schemeClr>
                </a:solidFill>
              </a:rPr>
              <a:t>окончил Всероссийскую Академию </a:t>
            </a:r>
          </a:p>
          <a:p>
            <a:r>
              <a:rPr lang="ru-RU" sz="2400" b="1" dirty="0" smtClean="0">
                <a:solidFill>
                  <a:schemeClr val="tx1">
                    <a:lumMod val="65000"/>
                  </a:schemeClr>
                </a:solidFill>
              </a:rPr>
              <a:t>художеств в Ленинграде (архитектурный </a:t>
            </a:r>
          </a:p>
          <a:p>
            <a:r>
              <a:rPr lang="ru-RU" sz="2400" b="1" dirty="0" smtClean="0">
                <a:solidFill>
                  <a:schemeClr val="tx1">
                    <a:lumMod val="65000"/>
                  </a:schemeClr>
                </a:solidFill>
              </a:rPr>
              <a:t>факультет) с отличием.  До июля 1941 года </a:t>
            </a:r>
          </a:p>
          <a:p>
            <a:r>
              <a:rPr lang="ru-RU" sz="2400" b="1" dirty="0" smtClean="0">
                <a:solidFill>
                  <a:schemeClr val="tx1">
                    <a:lumMod val="65000"/>
                  </a:schemeClr>
                </a:solidFill>
              </a:rPr>
              <a:t>работал деканом на своем факультете.  </a:t>
            </a:r>
          </a:p>
          <a:p>
            <a:r>
              <a:rPr lang="ru-RU" sz="2400" b="1" dirty="0" smtClean="0">
                <a:solidFill>
                  <a:schemeClr val="tx1">
                    <a:lumMod val="65000"/>
                  </a:schemeClr>
                </a:solidFill>
              </a:rPr>
              <a:t>А затем -  на Дороге жизни с первого до </a:t>
            </a:r>
          </a:p>
          <a:p>
            <a:r>
              <a:rPr lang="ru-RU" sz="2400" b="1" dirty="0" smtClean="0">
                <a:solidFill>
                  <a:schemeClr val="tx1">
                    <a:lumMod val="65000"/>
                  </a:schemeClr>
                </a:solidFill>
              </a:rPr>
              <a:t>последнего дня. Это он учитывал толщину и</a:t>
            </a:r>
          </a:p>
          <a:p>
            <a:r>
              <a:rPr lang="ru-RU" sz="2400" b="1" dirty="0" smtClean="0">
                <a:solidFill>
                  <a:schemeClr val="tx1">
                    <a:lumMod val="65000"/>
                  </a:schemeClr>
                </a:solidFill>
              </a:rPr>
              <a:t> усталость льда, температуру, скорость ветра, когда запускать машины и сколько тонн можно перевезти. </a:t>
            </a:r>
            <a:br>
              <a:rPr lang="ru-RU" sz="2400" b="1" dirty="0" smtClean="0">
                <a:solidFill>
                  <a:schemeClr val="tx1">
                    <a:lumMod val="65000"/>
                  </a:schemeClr>
                </a:solidFill>
              </a:rPr>
            </a:br>
            <a:endParaRPr lang="ru-RU" sz="2400" b="1" dirty="0">
              <a:solidFill>
                <a:schemeClr val="tx1">
                  <a:lumMod val="65000"/>
                </a:schemeClr>
              </a:solidFill>
            </a:endParaRPr>
          </a:p>
        </p:txBody>
      </p:sp>
      <p:sp>
        <p:nvSpPr>
          <p:cNvPr id="6" name="Прямоугольник 5"/>
          <p:cNvSpPr/>
          <p:nvPr/>
        </p:nvSpPr>
        <p:spPr>
          <a:xfrm>
            <a:off x="251520" y="4869160"/>
            <a:ext cx="8640960" cy="1631216"/>
          </a:xfrm>
          <a:prstGeom prst="rect">
            <a:avLst/>
          </a:prstGeom>
        </p:spPr>
        <p:txBody>
          <a:bodyPr wrap="square">
            <a:spAutoFit/>
          </a:bodyPr>
          <a:lstStyle/>
          <a:p>
            <a:r>
              <a:rPr lang="ru-RU" sz="2000" b="1" dirty="0" smtClean="0">
                <a:solidFill>
                  <a:schemeClr val="tx1">
                    <a:lumMod val="65000"/>
                  </a:schemeClr>
                </a:solidFill>
              </a:rPr>
              <a:t>И все это время с первого до последнего дня работы он вел дневник. Писал и зарисовывал страшные блокадные дни. Опубликовали этот единственный дневник ледовой трассы совсем недавно. После войны он жил в Риге и занимался творческой деятельностью вплоть до своей смерти в 1975 году. </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Наташа\Desktop\Гел.jpg"/>
          <p:cNvPicPr>
            <a:picLocks noChangeAspect="1" noChangeArrowheads="1"/>
          </p:cNvPicPr>
          <p:nvPr/>
        </p:nvPicPr>
        <p:blipFill>
          <a:blip r:embed="rId2" cstate="print"/>
          <a:srcRect l="10717" t="5602" r="9975" b="7564"/>
          <a:stretch>
            <a:fillRect/>
          </a:stretch>
        </p:blipFill>
        <p:spPr bwMode="auto">
          <a:xfrm>
            <a:off x="6372200" y="143878"/>
            <a:ext cx="1872208" cy="15686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Заголовок 1"/>
          <p:cNvSpPr>
            <a:spLocks noGrp="1"/>
          </p:cNvSpPr>
          <p:nvPr>
            <p:ph type="title"/>
          </p:nvPr>
        </p:nvSpPr>
        <p:spPr>
          <a:xfrm>
            <a:off x="251520" y="260648"/>
            <a:ext cx="8892480" cy="1224136"/>
          </a:xfrm>
        </p:spPr>
        <p:txBody>
          <a:bodyPr>
            <a:noAutofit/>
          </a:bodyPr>
          <a:lstStyle/>
          <a:p>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
        <p:nvSpPr>
          <p:cNvPr id="4" name="Прямоугольник 3"/>
          <p:cNvSpPr/>
          <p:nvPr/>
        </p:nvSpPr>
        <p:spPr>
          <a:xfrm>
            <a:off x="251520" y="1484784"/>
            <a:ext cx="8892480" cy="1200329"/>
          </a:xfrm>
          <a:prstGeom prst="rect">
            <a:avLst/>
          </a:prstGeom>
        </p:spPr>
        <p:txBody>
          <a:bodyPr wrap="square">
            <a:spAutoFit/>
          </a:bodyPr>
          <a:lstStyle/>
          <a:p>
            <a:r>
              <a:rPr lang="ru-RU" sz="2400" i="1" dirty="0" smtClean="0">
                <a:solidFill>
                  <a:schemeClr val="tx1">
                    <a:lumMod val="65000"/>
                  </a:schemeClr>
                </a:solidFill>
              </a:rPr>
              <a:t>«Вся Ледяная дорога — это непрерывный самоотверженный риск. Мы рискуем ежечасно и придумываем отговорки нас оправдывающие.» (С. Гельберг  )                          «РЕГУЛИРОВЩИК»</a:t>
            </a:r>
            <a:endParaRPr lang="ru-RU" sz="2400" b="1" dirty="0">
              <a:solidFill>
                <a:schemeClr val="tx1">
                  <a:lumMod val="65000"/>
                </a:schemeClr>
              </a:solidFill>
            </a:endParaRPr>
          </a:p>
        </p:txBody>
      </p:sp>
      <p:pic>
        <p:nvPicPr>
          <p:cNvPr id="2051" name="Picture 3" descr="C:\Users\Наташа\Desktop\v880_125473397_5814203_0017g.jpg"/>
          <p:cNvPicPr>
            <a:picLocks noChangeAspect="1" noChangeArrowheads="1"/>
          </p:cNvPicPr>
          <p:nvPr/>
        </p:nvPicPr>
        <p:blipFill>
          <a:blip r:embed="rId3" cstate="print"/>
          <a:srcRect/>
          <a:stretch>
            <a:fillRect/>
          </a:stretch>
        </p:blipFill>
        <p:spPr bwMode="auto">
          <a:xfrm>
            <a:off x="323528" y="2917648"/>
            <a:ext cx="5400600" cy="3940352"/>
          </a:xfrm>
          <a:prstGeom prst="rect">
            <a:avLst/>
          </a:prstGeom>
          <a:ln>
            <a:noFill/>
          </a:ln>
          <a:effectLst>
            <a:softEdge rad="112500"/>
          </a:effectLst>
        </p:spPr>
      </p:pic>
      <p:pic>
        <p:nvPicPr>
          <p:cNvPr id="2052" name="Picture 4" descr="C:\Users\Наташа\Desktop\v880_125473398_5814203_0016g.jpg"/>
          <p:cNvPicPr>
            <a:picLocks noGrp="1" noChangeAspect="1" noChangeArrowheads="1"/>
          </p:cNvPicPr>
          <p:nvPr>
            <p:ph sz="half" idx="1"/>
          </p:nvPr>
        </p:nvPicPr>
        <p:blipFill>
          <a:blip r:embed="rId4" cstate="print"/>
          <a:srcRect/>
          <a:stretch>
            <a:fillRect/>
          </a:stretch>
        </p:blipFill>
        <p:spPr bwMode="auto">
          <a:xfrm>
            <a:off x="5940152" y="2948596"/>
            <a:ext cx="2880319" cy="39094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product_img_959.jpg"/>
          <p:cNvPicPr>
            <a:picLocks noGrp="1" noChangeAspect="1"/>
          </p:cNvPicPr>
          <p:nvPr>
            <p:ph sz="half" idx="1"/>
          </p:nvPr>
        </p:nvPicPr>
        <p:blipFill>
          <a:blip r:embed="rId2" cstate="print"/>
          <a:stretch>
            <a:fillRect/>
          </a:stretch>
        </p:blipFill>
        <p:spPr>
          <a:xfrm>
            <a:off x="0" y="2564904"/>
            <a:ext cx="9151163" cy="4293096"/>
          </a:xfrm>
        </p:spPr>
      </p:pic>
      <p:sp>
        <p:nvSpPr>
          <p:cNvPr id="2" name="Заголовок 1"/>
          <p:cNvSpPr>
            <a:spLocks noGrp="1"/>
          </p:cNvSpPr>
          <p:nvPr>
            <p:ph type="title"/>
          </p:nvPr>
        </p:nvSpPr>
        <p:spPr>
          <a:xfrm>
            <a:off x="0" y="0"/>
            <a:ext cx="9144000" cy="1196752"/>
          </a:xfrm>
        </p:spPr>
        <p:txBody>
          <a:bodyPr>
            <a:noAutofit/>
          </a:bodyPr>
          <a:lstStyle/>
          <a:p>
            <a:pPr algn="ct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
        <p:nvSpPr>
          <p:cNvPr id="4" name="Прямоугольник 3"/>
          <p:cNvSpPr/>
          <p:nvPr/>
        </p:nvSpPr>
        <p:spPr>
          <a:xfrm>
            <a:off x="179512" y="980728"/>
            <a:ext cx="8964488" cy="2011000"/>
          </a:xfrm>
          <a:prstGeom prst="rect">
            <a:avLst/>
          </a:prstGeom>
        </p:spPr>
        <p:txBody>
          <a:bodyPr wrap="square">
            <a:spAutoFit/>
          </a:bodyPr>
          <a:lstStyle/>
          <a:p>
            <a:r>
              <a:rPr lang="ru-RU" sz="2400" b="1" i="1" dirty="0" smtClean="0">
                <a:solidFill>
                  <a:schemeClr val="tx1">
                    <a:lumMod val="65000"/>
                  </a:schemeClr>
                </a:solidFill>
              </a:rPr>
              <a:t>На сегодняшний день, в отличие от многочисленных известных блокадных дневников ленинградцев, дневник </a:t>
            </a:r>
          </a:p>
          <a:p>
            <a:r>
              <a:rPr lang="ru-RU" sz="2400" b="1" i="1" dirty="0" smtClean="0">
                <a:solidFill>
                  <a:schemeClr val="tx1">
                    <a:lumMod val="65000"/>
                  </a:schemeClr>
                </a:solidFill>
              </a:rPr>
              <a:t>С. Гельберга является единственным опубликованным дневником, сделанным на Дороге жизни. </a:t>
            </a:r>
          </a:p>
          <a:p>
            <a:endParaRPr lang="ru-RU" sz="2400" b="1" dirty="0">
              <a:solidFill>
                <a:schemeClr val="tx1">
                  <a:lumMod val="6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oAutofit/>
          </a:bodyPr>
          <a:lstStyle/>
          <a:p>
            <a:pPr algn="ct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
        <p:nvSpPr>
          <p:cNvPr id="5" name="Содержимое 4"/>
          <p:cNvSpPr>
            <a:spLocks noGrp="1"/>
          </p:cNvSpPr>
          <p:nvPr>
            <p:ph sz="half" idx="1"/>
          </p:nvPr>
        </p:nvSpPr>
        <p:spPr>
          <a:xfrm>
            <a:off x="0" y="1052736"/>
            <a:ext cx="9144000" cy="5243729"/>
          </a:xfrm>
        </p:spPr>
        <p:txBody>
          <a:bodyPr>
            <a:normAutofit/>
          </a:bodyPr>
          <a:lstStyle/>
          <a:p>
            <a:pPr>
              <a:buNone/>
            </a:pPr>
            <a:r>
              <a:rPr lang="ru-RU" sz="2400" b="1" dirty="0" smtClean="0">
                <a:solidFill>
                  <a:schemeClr val="tx1">
                    <a:lumMod val="65000"/>
                  </a:schemeClr>
                </a:solidFill>
              </a:rPr>
              <a:t>      С начала блокады самым востребованным  видом искусства становится плакат. Одним из самых первых плакатов, появившихся в городе, был </a:t>
            </a:r>
            <a:r>
              <a:rPr lang="ru-RU" sz="2400" b="1" dirty="0" err="1" smtClean="0">
                <a:solidFill>
                  <a:schemeClr val="tx1">
                    <a:lumMod val="65000"/>
                  </a:schemeClr>
                </a:solidFill>
              </a:rPr>
              <a:t>выполненый</a:t>
            </a:r>
            <a:r>
              <a:rPr lang="ru-RU" sz="2400" b="1" dirty="0" smtClean="0">
                <a:solidFill>
                  <a:schemeClr val="tx1">
                    <a:lumMod val="65000"/>
                  </a:schemeClr>
                </a:solidFill>
              </a:rPr>
              <a:t>  </a:t>
            </a:r>
            <a:r>
              <a:rPr lang="ru-RU" sz="24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В. В. Лебедевым</a:t>
            </a:r>
            <a:r>
              <a:rPr lang="ru-RU"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ru-RU" sz="2400" dirty="0" smtClean="0"/>
              <a:t> </a:t>
            </a:r>
            <a:r>
              <a:rPr lang="ru-RU" sz="2400" b="1" dirty="0" smtClean="0">
                <a:solidFill>
                  <a:schemeClr val="tx1">
                    <a:lumMod val="65000"/>
                  </a:schemeClr>
                </a:solidFill>
              </a:rPr>
              <a:t>в прошлом, известным мастером    этого жанра, а так же классиком  детской иллюстрации.</a:t>
            </a:r>
            <a:endParaRPr lang="ru-RU" sz="2400" b="1" dirty="0">
              <a:solidFill>
                <a:schemeClr val="tx1">
                  <a:lumMod val="65000"/>
                </a:schemeClr>
              </a:solidFill>
            </a:endParaRPr>
          </a:p>
        </p:txBody>
      </p:sp>
      <p:pic>
        <p:nvPicPr>
          <p:cNvPr id="4100" name="Picture 4" descr="C:\Users\Наташа\Desktop\007.jpg"/>
          <p:cNvPicPr>
            <a:picLocks noChangeAspect="1" noChangeArrowheads="1"/>
          </p:cNvPicPr>
          <p:nvPr/>
        </p:nvPicPr>
        <p:blipFill>
          <a:blip r:embed="rId2" cstate="print"/>
          <a:srcRect/>
          <a:stretch>
            <a:fillRect/>
          </a:stretch>
        </p:blipFill>
        <p:spPr bwMode="auto">
          <a:xfrm>
            <a:off x="515551" y="3140968"/>
            <a:ext cx="4632514" cy="3474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1" name="Picture 5" descr="C:\Users\Наташа\Desktop\img1.jpg"/>
          <p:cNvPicPr>
            <a:picLocks noChangeAspect="1" noChangeArrowheads="1"/>
          </p:cNvPicPr>
          <p:nvPr/>
        </p:nvPicPr>
        <p:blipFill>
          <a:blip r:embed="rId3" cstate="print"/>
          <a:srcRect r="43440"/>
          <a:stretch>
            <a:fillRect/>
          </a:stretch>
        </p:blipFill>
        <p:spPr bwMode="auto">
          <a:xfrm>
            <a:off x="5921361" y="2924944"/>
            <a:ext cx="2755095" cy="3655655"/>
          </a:xfrm>
          <a:prstGeom prst="rect">
            <a:avLst/>
          </a:prstGeom>
          <a:ln>
            <a:noFill/>
          </a:ln>
          <a:effectLst>
            <a:softEdge rad="127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96752"/>
          </a:xfrm>
        </p:spPr>
        <p:txBody>
          <a:bodyPr>
            <a:noAutofit/>
          </a:bodyPr>
          <a:lstStyle/>
          <a:p>
            <a:pPr algn="ct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sp>
        <p:nvSpPr>
          <p:cNvPr id="5" name="Содержимое 4"/>
          <p:cNvSpPr>
            <a:spLocks noGrp="1"/>
          </p:cNvSpPr>
          <p:nvPr>
            <p:ph sz="half" idx="1"/>
          </p:nvPr>
        </p:nvSpPr>
        <p:spPr>
          <a:xfrm>
            <a:off x="0" y="1052736"/>
            <a:ext cx="9144000" cy="5400600"/>
          </a:xfrm>
        </p:spPr>
        <p:txBody>
          <a:bodyPr>
            <a:normAutofit/>
          </a:bodyPr>
          <a:lstStyle/>
          <a:p>
            <a:pPr>
              <a:buNone/>
            </a:pPr>
            <a:r>
              <a:rPr lang="ru-RU"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Соломон  Самсонович  Бойм - </a:t>
            </a:r>
            <a:r>
              <a:rPr lang="ru-RU" dirty="0" smtClean="0"/>
              <a:t> </a:t>
            </a:r>
            <a:r>
              <a:rPr lang="ru-RU" b="1" dirty="0" smtClean="0">
                <a:solidFill>
                  <a:schemeClr val="tx1">
                    <a:lumMod val="65000"/>
                  </a:schemeClr>
                </a:solidFill>
              </a:rPr>
              <a:t>график, </a:t>
            </a:r>
          </a:p>
          <a:p>
            <a:pPr>
              <a:buNone/>
            </a:pPr>
            <a:r>
              <a:rPr lang="ru-RU" b="1" dirty="0" smtClean="0">
                <a:solidFill>
                  <a:schemeClr val="tx1">
                    <a:lumMod val="65000"/>
                  </a:schemeClr>
                </a:solidFill>
              </a:rPr>
              <a:t>акварелист, педагог, профессор живописи </a:t>
            </a:r>
          </a:p>
          <a:p>
            <a:pPr>
              <a:buNone/>
            </a:pPr>
            <a:r>
              <a:rPr lang="ru-RU" b="1" dirty="0" smtClean="0">
                <a:solidFill>
                  <a:schemeClr val="tx1">
                    <a:lumMod val="65000"/>
                  </a:schemeClr>
                </a:solidFill>
              </a:rPr>
              <a:t>Московского художественного училища. </a:t>
            </a:r>
          </a:p>
          <a:p>
            <a:pPr>
              <a:buNone/>
            </a:pPr>
            <a:r>
              <a:rPr lang="ru-RU" b="1" dirty="0" smtClean="0">
                <a:solidFill>
                  <a:schemeClr val="tx1">
                    <a:lumMod val="65000"/>
                  </a:schemeClr>
                </a:solidFill>
              </a:rPr>
              <a:t>Участвовал в выставке работ </a:t>
            </a:r>
          </a:p>
          <a:p>
            <a:pPr>
              <a:buNone/>
            </a:pPr>
            <a:r>
              <a:rPr lang="ru-RU" b="1" dirty="0" smtClean="0">
                <a:solidFill>
                  <a:schemeClr val="tx1">
                    <a:lumMod val="65000"/>
                  </a:schemeClr>
                </a:solidFill>
              </a:rPr>
              <a:t>Ленинградских   художников. </a:t>
            </a:r>
          </a:p>
          <a:p>
            <a:pPr>
              <a:buNone/>
            </a:pPr>
            <a:r>
              <a:rPr lang="ru-RU" b="1" dirty="0" smtClean="0">
                <a:solidFill>
                  <a:schemeClr val="tx1">
                    <a:lumMod val="65000"/>
                  </a:schemeClr>
                </a:solidFill>
              </a:rPr>
              <a:t>В дни Великой Отечественной</a:t>
            </a:r>
          </a:p>
          <a:p>
            <a:pPr>
              <a:buNone/>
            </a:pPr>
            <a:r>
              <a:rPr lang="ru-RU" b="1" dirty="0" smtClean="0">
                <a:solidFill>
                  <a:schemeClr val="tx1">
                    <a:lumMod val="65000"/>
                  </a:schemeClr>
                </a:solidFill>
              </a:rPr>
              <a:t> войны  назначен  главным</a:t>
            </a:r>
          </a:p>
          <a:p>
            <a:pPr>
              <a:buNone/>
            </a:pPr>
            <a:r>
              <a:rPr lang="ru-RU" b="1" dirty="0" smtClean="0">
                <a:solidFill>
                  <a:schemeClr val="tx1">
                    <a:lumMod val="65000"/>
                  </a:schemeClr>
                </a:solidFill>
              </a:rPr>
              <a:t> художником  Политического</a:t>
            </a:r>
          </a:p>
          <a:p>
            <a:pPr>
              <a:buNone/>
            </a:pPr>
            <a:r>
              <a:rPr lang="ru-RU" b="1" dirty="0" smtClean="0">
                <a:solidFill>
                  <a:schemeClr val="tx1">
                    <a:lumMod val="65000"/>
                  </a:schemeClr>
                </a:solidFill>
              </a:rPr>
              <a:t> управления  Балтийского флота</a:t>
            </a:r>
          </a:p>
          <a:p>
            <a:pPr>
              <a:buNone/>
            </a:pPr>
            <a:r>
              <a:rPr lang="ru-RU" b="1" dirty="0" smtClean="0">
                <a:solidFill>
                  <a:schemeClr val="tx1">
                    <a:lumMod val="65000"/>
                  </a:schemeClr>
                </a:solidFill>
              </a:rPr>
              <a:t> в Кронштадте.  </a:t>
            </a:r>
            <a:endParaRPr lang="ru-RU" b="1" i="1" dirty="0">
              <a:ln w="18000">
                <a:solidFill>
                  <a:schemeClr val="accent2">
                    <a:satMod val="140000"/>
                  </a:schemeClr>
                </a:solidFill>
                <a:prstDash val="solid"/>
                <a:miter lim="800000"/>
              </a:ln>
              <a:solidFill>
                <a:schemeClr val="tx1">
                  <a:lumMod val="65000"/>
                </a:schemeClr>
              </a:solidFill>
              <a:effectLst>
                <a:outerShdw blurRad="25500" dist="23000" dir="7020000" algn="tl">
                  <a:srgbClr val="000000">
                    <a:alpha val="50000"/>
                  </a:srgbClr>
                </a:outerShdw>
              </a:effectLst>
            </a:endParaRPr>
          </a:p>
        </p:txBody>
      </p:sp>
      <p:pic>
        <p:nvPicPr>
          <p:cNvPr id="5123" name="Picture 3" descr="C:\Users\Наташа\Desktop\Боим.jpg"/>
          <p:cNvPicPr>
            <a:picLocks noChangeAspect="1" noChangeArrowheads="1"/>
          </p:cNvPicPr>
          <p:nvPr/>
        </p:nvPicPr>
        <p:blipFill>
          <a:blip r:embed="rId2" cstate="print"/>
          <a:srcRect/>
          <a:stretch>
            <a:fillRect/>
          </a:stretch>
        </p:blipFill>
        <p:spPr bwMode="auto">
          <a:xfrm>
            <a:off x="5796136" y="2924944"/>
            <a:ext cx="2761076"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44824"/>
          </a:xfrm>
        </p:spPr>
        <p:txBody>
          <a:bodyPr>
            <a:noAutofit/>
          </a:bodyPr>
          <a:lstStyle/>
          <a:p>
            <a:pPr algn="ct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r>
              <a:rPr lang="ru-RU" sz="24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С. С. Боим «Ладога – Дорога Жизни»</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pic>
        <p:nvPicPr>
          <p:cNvPr id="6146" name="Picture 2" descr="C:\Users\Наташа\Desktop\Ладога - дорога жизни. 1949.jpg"/>
          <p:cNvPicPr>
            <a:picLocks noChangeAspect="1" noChangeArrowheads="1"/>
          </p:cNvPicPr>
          <p:nvPr/>
        </p:nvPicPr>
        <p:blipFill>
          <a:blip r:embed="rId2" cstate="print"/>
          <a:srcRect/>
          <a:stretch>
            <a:fillRect/>
          </a:stretch>
        </p:blipFill>
        <p:spPr bwMode="auto">
          <a:xfrm>
            <a:off x="1331640" y="1844824"/>
            <a:ext cx="6697630" cy="4825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844824"/>
          </a:xfrm>
        </p:spPr>
        <p:txBody>
          <a:bodyPr>
            <a:noAutofit/>
          </a:bodyPr>
          <a:lstStyle/>
          <a:p>
            <a:pPr algn="ct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ДОРОГА ЖИЗНИ – </a:t>
            </a:r>
            <a:r>
              <a:rPr lang="ru-RU" sz="3200" b="1" i="1"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п у л ь с</a:t>
            </a: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блокадного   города.</a:t>
            </a:r>
            <a:b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32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  </a:t>
            </a:r>
            <a:r>
              <a:rPr lang="ru-RU" sz="24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С. С. Боим «Дорога Жизни»</a:t>
            </a:r>
            <a:br>
              <a:rPr lang="ru-RU" sz="24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br>
            <a:r>
              <a:rPr lang="ru-RU" sz="2400" b="1" i="1"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Эвакуация по водной трассе Ладожского озера.</a:t>
            </a:r>
            <a:endParaRPr lang="ru-RU" sz="3200" b="1" i="1"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endParaRPr>
          </a:p>
        </p:txBody>
      </p:sp>
      <p:pic>
        <p:nvPicPr>
          <p:cNvPr id="7170" name="Picture 2" descr="C:\Users\Наташа\Desktop\Дорога жизни.jpg"/>
          <p:cNvPicPr>
            <a:picLocks noChangeAspect="1" noChangeArrowheads="1"/>
          </p:cNvPicPr>
          <p:nvPr/>
        </p:nvPicPr>
        <p:blipFill>
          <a:blip r:embed="rId2" cstate="print"/>
          <a:srcRect/>
          <a:stretch>
            <a:fillRect/>
          </a:stretch>
        </p:blipFill>
        <p:spPr bwMode="auto">
          <a:xfrm>
            <a:off x="1331640" y="1988840"/>
            <a:ext cx="6518498" cy="446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1000</TotalTime>
  <Words>821</Words>
  <Application>Microsoft Office PowerPoint</Application>
  <PresentationFormat>Экран (4:3)</PresentationFormat>
  <Paragraphs>45</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Consolas</vt:lpstr>
      <vt:lpstr>Corbel</vt:lpstr>
      <vt:lpstr>Wingdings</vt:lpstr>
      <vt:lpstr>Wingdings 2</vt:lpstr>
      <vt:lpstr>Wingdings 3</vt:lpstr>
      <vt:lpstr>Метро</vt:lpstr>
      <vt:lpstr>ДОРОГА ЖИЗНИ – п у л ь с  блокадного   города в  живописи   и  графике  художников-очевидцев                                                   Тема №6 урок  5</vt:lpstr>
      <vt:lpstr>ДОРОГА ЖИЗНИ – п у л ь с  блокадного   города.</vt:lpstr>
      <vt:lpstr>ДОРОГА ЖИЗНИ – п у л ь с  блокадного   города.</vt:lpstr>
      <vt:lpstr>    ДОРОГА ЖИЗНИ – п у л ь с            блокадного   города.</vt:lpstr>
      <vt:lpstr>    ДОРОГА ЖИЗНИ – п у л ь с            блокадного   города.</vt:lpstr>
      <vt:lpstr>    ДОРОГА ЖИЗНИ – п у л ь с            блокадного   города.</vt:lpstr>
      <vt:lpstr>    ДОРОГА ЖИЗНИ – п у л ь с            блокадного   города.</vt:lpstr>
      <vt:lpstr>    ДОРОГА ЖИЗНИ – п у л ь с            блокадного   города.   С. С. Боим «Ладога – Дорога Жизни»</vt:lpstr>
      <vt:lpstr>    ДОРОГА ЖИЗНИ – п у л ь с            блокадного   города.   С. С. Боим «Дорога Жизни» Эвакуация по водной трассе Ладожского озера.</vt:lpstr>
      <vt:lpstr>                     ДОРОГА ЖИЗНИ – п у л ь с                              блокадного   города.  Каждый год 12 сентября в Осиновце в  музее проходит мероприятие, посвящённое открытию водной трассы по Ладожскому озеру.  Учащиеся  художественного отделения с удовольствием принимают в нем участие.   В этом году для ребят была проведена экскурсия, затем  учащиеся рисовали Дорогу  Жизни и водную трассу. Своё творчество они представили  ветеранам и гостям, устроив  «Живую выставку» на территории музея.</vt:lpstr>
      <vt:lpstr>       ДОРОГА ЖИЗНИ – п у л ь с         блокадного   города.  «Живая выставка», посвящённая  открытию водной трассы  по Ладожскому озеру в музее на Дороге Жизни</vt:lpstr>
      <vt:lpstr> ДОРОГА ЖИЗНИ – п у л ь с блокадного   города.  Вопросы к уроку:  1. Чем занимались художники во время блокады?  2. Когда открылась выставка произведений Ленинградских художников?  3. Кто из художников посвятил себя инженерной  работе на Дороге Жизни?  4. Каким одним из самых востребованных во время войны  видов искусства занимался художник  В. В. Лебедев?  5. В каком мероприятии на Дороге Жизни ежегодно участвуют ребята художественного отделения ДШИ?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 Изображение ВОВ в поэзии,картинах и песнях»</dc:title>
  <dc:creator>HP</dc:creator>
  <cp:lastModifiedBy>Пользователь Windows</cp:lastModifiedBy>
  <cp:revision>108</cp:revision>
  <dcterms:created xsi:type="dcterms:W3CDTF">2015-03-25T11:14:36Z</dcterms:created>
  <dcterms:modified xsi:type="dcterms:W3CDTF">2020-02-13T13:05:00Z</dcterms:modified>
</cp:coreProperties>
</file>