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8164-794A-440B-8666-1D0E4F687EB6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7BB8-2A09-4710-B120-53169A57BE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8164-794A-440B-8666-1D0E4F687EB6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7BB8-2A09-4710-B120-53169A57B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8164-794A-440B-8666-1D0E4F687EB6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7BB8-2A09-4710-B120-53169A57B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8164-794A-440B-8666-1D0E4F687EB6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7BB8-2A09-4710-B120-53169A57B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8164-794A-440B-8666-1D0E4F687EB6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0C7BB8-2A09-4710-B120-53169A57B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8164-794A-440B-8666-1D0E4F687EB6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7BB8-2A09-4710-B120-53169A57B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8164-794A-440B-8666-1D0E4F687EB6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7BB8-2A09-4710-B120-53169A57B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8164-794A-440B-8666-1D0E4F687EB6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7BB8-2A09-4710-B120-53169A57B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8164-794A-440B-8666-1D0E4F687EB6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7BB8-2A09-4710-B120-53169A57B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8164-794A-440B-8666-1D0E4F687EB6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7BB8-2A09-4710-B120-53169A57B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8164-794A-440B-8666-1D0E4F687EB6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7BB8-2A09-4710-B120-53169A57B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C08164-794A-440B-8666-1D0E4F687EB6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0C7BB8-2A09-4710-B120-53169A57B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Desktop\s1200.jpg"/>
          <p:cNvPicPr>
            <a:picLocks noChangeAspect="1" noChangeArrowheads="1"/>
          </p:cNvPicPr>
          <p:nvPr/>
        </p:nvPicPr>
        <p:blipFill>
          <a:blip r:embed="rId2" cstate="print"/>
          <a:srcRect l="6742"/>
          <a:stretch>
            <a:fillRect/>
          </a:stretch>
        </p:blipFill>
        <p:spPr bwMode="auto">
          <a:xfrm>
            <a:off x="107504" y="1340768"/>
            <a:ext cx="8964488" cy="56166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1">
                    <a:lumMod val="75000"/>
                  </a:schemeClr>
                </a:solidFill>
              </a:rPr>
              <a:t>Художники  блокадного  города</a:t>
            </a:r>
            <a:br>
              <a:rPr lang="ru-RU" sz="3600" i="1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Тема №6  «Дорога Жизни – пульс блокадного Ленинграда» </a:t>
            </a:r>
            <a:r>
              <a:rPr lang="ru-RU" sz="1400" i="1" smtClean="0">
                <a:solidFill>
                  <a:schemeClr val="bg1"/>
                </a:solidFill>
              </a:rPr>
              <a:t>Урок </a:t>
            </a:r>
            <a:r>
              <a:rPr lang="ru-RU" sz="1400" i="1">
                <a:solidFill>
                  <a:schemeClr val="bg1"/>
                </a:solidFill>
              </a:rPr>
              <a:t> </a:t>
            </a:r>
            <a:r>
              <a:rPr lang="ru-RU" sz="1400" i="1">
                <a:solidFill>
                  <a:schemeClr val="bg1"/>
                </a:solidFill>
              </a:rPr>
              <a:t>6</a:t>
            </a:r>
            <a:endParaRPr lang="ru-RU" sz="3600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340768"/>
            <a:ext cx="6912768" cy="41044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 осеннем тумане в январском снегу</a:t>
            </a:r>
          </a:p>
          <a:p>
            <a:r>
              <a:rPr lang="ru-RU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Стоит  Петербург на морском берегу.</a:t>
            </a:r>
          </a:p>
          <a:p>
            <a:r>
              <a:rPr lang="ru-RU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 дворцами и парками, строг и красив,</a:t>
            </a:r>
          </a:p>
          <a:p>
            <a:r>
              <a:rPr lang="ru-RU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Как будто вплывает в широкий залив.</a:t>
            </a:r>
          </a:p>
          <a:p>
            <a:r>
              <a:rPr lang="ru-RU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 блокадные дни, под обстрелом, в снегу</a:t>
            </a:r>
          </a:p>
          <a:p>
            <a:r>
              <a:rPr lang="ru-RU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Не сдался, не сдался наш город врагу.</a:t>
            </a:r>
          </a:p>
          <a:p>
            <a:r>
              <a:rPr lang="ru-RU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Здесь гордые, смелые люди живут,</a:t>
            </a:r>
          </a:p>
          <a:p>
            <a:r>
              <a:rPr lang="ru-RU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 ценится всюду их доблестный 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труд. </a:t>
            </a:r>
            <a:endParaRPr lang="ru-RU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ша\Desktop\Ладога 2019\IMG_20190921_211418_resized_20200210_01252243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23528" y="2060848"/>
            <a:ext cx="3467597" cy="4604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Наташа\Desktop\Ладога 2019\IMG_20190921_211243_resized_20200210_012521618.jpg"/>
          <p:cNvPicPr>
            <a:picLocks noChangeAspect="1" noChangeArrowheads="1"/>
          </p:cNvPicPr>
          <p:nvPr/>
        </p:nvPicPr>
        <p:blipFill>
          <a:blip r:embed="rId3" cstate="print">
            <a:lum bright="-20000" contrast="-10000"/>
          </a:blip>
          <a:srcRect/>
          <a:stretch>
            <a:fillRect/>
          </a:stretch>
        </p:blipFill>
        <p:spPr bwMode="auto">
          <a:xfrm>
            <a:off x="4139952" y="2996952"/>
            <a:ext cx="4715129" cy="34714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-243408"/>
            <a:ext cx="8964488" cy="3024336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sz="3200" b="1" i="1" dirty="0" smtClean="0">
                <a:solidFill>
                  <a:schemeClr val="tx1">
                    <a:lumMod val="95000"/>
                  </a:schemeClr>
                </a:solidFill>
              </a:rPr>
              <a:t>Работы учащихся  художественного отделения, выполненные в графике </a:t>
            </a:r>
          </a:p>
          <a:p>
            <a:pPr algn="l"/>
            <a:r>
              <a:rPr lang="ru-RU" sz="18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Кирьянова Мария 12 лет</a:t>
            </a:r>
          </a:p>
          <a:p>
            <a:pPr algn="l"/>
            <a:r>
              <a:rPr lang="ru-RU" sz="18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«Война и мир» (угольный карандаш)   </a:t>
            </a:r>
          </a:p>
          <a:p>
            <a:r>
              <a:rPr lang="ru-RU" sz="18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                                        </a:t>
            </a:r>
            <a:r>
              <a:rPr lang="ru-RU" sz="2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Мокану Вера 11 лет </a:t>
            </a:r>
          </a:p>
          <a:p>
            <a:pPr algn="l"/>
            <a:r>
              <a:rPr lang="ru-RU" sz="2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                                             Блокадный Ангел» (пастель)</a:t>
            </a:r>
          </a:p>
          <a:p>
            <a:pPr algn="l"/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l"/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l"/>
            <a:endParaRPr lang="ru-RU" b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-243408"/>
            <a:ext cx="8964488" cy="3024336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sz="3200" b="1" i="1" dirty="0" smtClean="0">
                <a:solidFill>
                  <a:schemeClr val="tx1">
                    <a:lumMod val="95000"/>
                  </a:schemeClr>
                </a:solidFill>
              </a:rPr>
              <a:t>Работы учащихся художественного отделения, выполненные в графике </a:t>
            </a:r>
          </a:p>
          <a:p>
            <a:pPr algn="l"/>
            <a:r>
              <a:rPr lang="ru-RU" sz="18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Дёмин Богдан 13 лет</a:t>
            </a:r>
          </a:p>
          <a:p>
            <a:pPr algn="l"/>
            <a:r>
              <a:rPr lang="ru-RU" sz="18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«Хлеб» (гелиевая ручка)   </a:t>
            </a:r>
          </a:p>
          <a:p>
            <a:r>
              <a:rPr lang="ru-RU" sz="18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                                      Иванова Вера</a:t>
            </a:r>
            <a:r>
              <a:rPr lang="ru-RU" sz="2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13 лет </a:t>
            </a:r>
          </a:p>
          <a:p>
            <a:pPr algn="l"/>
            <a:r>
              <a:rPr lang="ru-RU" sz="2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                                             «За хлебом» (гелиевая ручка)</a:t>
            </a:r>
          </a:p>
          <a:p>
            <a:pPr algn="l"/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l"/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l"/>
            <a:endParaRPr lang="ru-RU" b="1" dirty="0" smtClean="0"/>
          </a:p>
        </p:txBody>
      </p:sp>
      <p:pic>
        <p:nvPicPr>
          <p:cNvPr id="1026" name="Picture 2" descr="C:\Users\Наташа\Desktop\Ладога 2019\IMG-3848ed0352a422f09b01f8a15ae200d7-V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79512" y="2132856"/>
            <a:ext cx="4074813" cy="3173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Наташа\Desktop\Ладога 2019\IMG-66e1da4b1a7a5f8a85b2cfe2eed04c2f-V.jp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4632515" y="3140968"/>
            <a:ext cx="4187957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-243408"/>
            <a:ext cx="8964488" cy="6480720"/>
          </a:xfrm>
        </p:spPr>
        <p:txBody>
          <a:bodyPr>
            <a:normAutofit lnSpcReduction="10000"/>
          </a:bodyPr>
          <a:lstStyle/>
          <a:p>
            <a:endParaRPr lang="ru-RU" b="1" dirty="0" smtClean="0"/>
          </a:p>
          <a:p>
            <a:r>
              <a:rPr lang="ru-RU" sz="3200" b="1" i="1" dirty="0" smtClean="0">
                <a:solidFill>
                  <a:schemeClr val="tx1">
                    <a:lumMod val="95000"/>
                  </a:schemeClr>
                </a:solidFill>
              </a:rPr>
              <a:t>Вопросы к уроку:</a:t>
            </a:r>
          </a:p>
          <a:p>
            <a:endParaRPr lang="ru-RU" sz="3200" b="1" i="1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 algn="l">
              <a:buAutoNum type="arabicPeriod"/>
            </a:pPr>
            <a:r>
              <a:rPr lang="ru-RU" sz="3000" b="1" i="1" dirty="0" smtClean="0">
                <a:solidFill>
                  <a:schemeClr val="tx1">
                    <a:lumMod val="95000"/>
                  </a:schemeClr>
                </a:solidFill>
              </a:rPr>
              <a:t>Как называлась серия гравюр С. В. Юдовина, изданная в 1948г.? </a:t>
            </a:r>
          </a:p>
          <a:p>
            <a:pPr marL="514350" indent="-514350" algn="l">
              <a:buAutoNum type="arabicPeriod"/>
            </a:pPr>
            <a:r>
              <a:rPr lang="ru-RU" sz="3000" b="1" i="1" dirty="0" smtClean="0">
                <a:solidFill>
                  <a:schemeClr val="tx1">
                    <a:lumMod val="95000"/>
                  </a:schemeClr>
                </a:solidFill>
              </a:rPr>
              <a:t>Что изображал А. Ф. Пахомов в своей серии автолитографий ?</a:t>
            </a:r>
          </a:p>
          <a:p>
            <a:pPr marL="514350" indent="-514350" algn="l">
              <a:buAutoNum type="arabicPeriod"/>
            </a:pPr>
            <a:r>
              <a:rPr lang="ru-RU" sz="3000" b="1" i="1" dirty="0" smtClean="0">
                <a:solidFill>
                  <a:schemeClr val="tx1">
                    <a:lumMod val="95000"/>
                  </a:schemeClr>
                </a:solidFill>
              </a:rPr>
              <a:t>Как звали художника-графика в 16 лет, награждённого «Орденом за оборону Ленинграда»?</a:t>
            </a:r>
          </a:p>
          <a:p>
            <a:pPr marL="514350" indent="-514350" algn="l">
              <a:buAutoNum type="arabicPeriod"/>
            </a:pPr>
            <a:r>
              <a:rPr lang="ru-RU" sz="3000" b="1" i="1" dirty="0" smtClean="0">
                <a:solidFill>
                  <a:schemeClr val="tx1">
                    <a:lumMod val="95000"/>
                  </a:schemeClr>
                </a:solidFill>
              </a:rPr>
              <a:t>Кто из великих художников-ленинградцев  не дожил до дня снятия блокады?</a:t>
            </a:r>
          </a:p>
          <a:p>
            <a:pPr algn="l"/>
            <a:r>
              <a:rPr lang="ru-RU" sz="3000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algn="l"/>
            <a:r>
              <a:rPr lang="ru-RU" sz="18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</a:t>
            </a:r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l"/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l"/>
            <a:endParaRPr lang="ru-RU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141277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</a:rPr>
              <a:t>В лучших произведениях, созданных в блокадные годы, раскрывается масштаб происходящей величайшей трагедии.</a:t>
            </a:r>
            <a:endParaRPr lang="ru-RU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104456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C:\Users\Наташа\Desktop\Блокад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438900" cy="485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Наташа\Desktop\для сортировки\Блокада война\ZHizn-ne-umolkala-nikogda.jpg"/>
          <p:cNvPicPr>
            <a:picLocks noChangeAspect="1" noChangeArrowheads="1"/>
          </p:cNvPicPr>
          <p:nvPr/>
        </p:nvPicPr>
        <p:blipFill>
          <a:blip r:embed="rId2" cstate="print"/>
          <a:srcRect l="6670" t="5670" r="4390" b="5501"/>
          <a:stretch>
            <a:fillRect/>
          </a:stretch>
        </p:blipFill>
        <p:spPr bwMode="auto">
          <a:xfrm>
            <a:off x="6228184" y="3140968"/>
            <a:ext cx="273444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Наташа\Desktop\для сортировки\Блокада война\45.jpg"/>
          <p:cNvPicPr>
            <a:picLocks noChangeAspect="1" noChangeArrowheads="1"/>
          </p:cNvPicPr>
          <p:nvPr/>
        </p:nvPicPr>
        <p:blipFill>
          <a:blip r:embed="rId3" cstate="print"/>
          <a:srcRect l="3696" t="7433" r="3696" b="7433"/>
          <a:stretch>
            <a:fillRect/>
          </a:stretch>
        </p:blipFill>
        <p:spPr bwMode="auto">
          <a:xfrm>
            <a:off x="251520" y="3356992"/>
            <a:ext cx="5904656" cy="301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568952" cy="4104456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  картинах и иллюстрациях того времени виден весть  ужас, что пришлось пережить людям. Вымерший город, пустынные улицы с редкими прохожими, тёмные громады домов, которые ещё больше подчёркивают смертельную опасность, нависшую над каждым жителем Ленинграда. </a:t>
            </a:r>
            <a:endParaRPr lang="ru-RU" b="1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568952" cy="2664296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Соломон Борисович Юдовин </a:t>
            </a:r>
            <a:r>
              <a:rPr lang="ru-RU" dirty="0" smtClean="0"/>
              <a:t>жил в блокадном Ленинграде, затем был эвакуирован. По возвращении в северную столицу завершил работу над циклом гравюр на дереве и линолеуме  «</a:t>
            </a:r>
            <a:r>
              <a:rPr lang="ru-RU" i="1" dirty="0" smtClean="0"/>
              <a:t>Ленинград в дни Великой Отечественной войны»</a:t>
            </a:r>
            <a:r>
              <a:rPr lang="ru-RU" dirty="0" smtClean="0"/>
              <a:t> (издан в  1948).</a:t>
            </a:r>
            <a:endParaRPr lang="ru-RU" b="1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8" name="Picture 2" descr="C:\Users\Наташа\Desktop\2Q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5328592" cy="3670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Наташа\Desktop\scale_1200.jpg"/>
          <p:cNvPicPr>
            <a:picLocks noChangeAspect="1" noChangeArrowheads="1"/>
          </p:cNvPicPr>
          <p:nvPr/>
        </p:nvPicPr>
        <p:blipFill>
          <a:blip r:embed="rId3" cstate="print"/>
          <a:srcRect b="7463"/>
          <a:stretch>
            <a:fillRect/>
          </a:stretch>
        </p:blipFill>
        <p:spPr bwMode="auto">
          <a:xfrm>
            <a:off x="5868144" y="2564904"/>
            <a:ext cx="2900119" cy="3999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419872" y="3429000"/>
            <a:ext cx="5544616" cy="3429000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sz="1600" dirty="0" smtClean="0"/>
              <a:t>Всего им сделано более 30 художественных хроник ленинградской жизни, которые при всей предельной достоверности являются не просто зарисовками с натуры,</a:t>
            </a:r>
            <a:br>
              <a:rPr lang="ru-RU" sz="1600" dirty="0" smtClean="0"/>
            </a:br>
            <a:r>
              <a:rPr lang="ru-RU" sz="1600" dirty="0" smtClean="0"/>
              <a:t> а композициями, сделанными на основе размышлений и строгого отбора деталей.</a:t>
            </a:r>
            <a:br>
              <a:rPr lang="ru-RU" sz="1600" dirty="0" smtClean="0"/>
            </a:br>
            <a:endParaRPr lang="ru-RU" sz="1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568952" cy="2996952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1941 году 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Алексей  Фёдорович  Пахомов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 </a:t>
            </a:r>
          </a:p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начал работать над большой серией автолитографий </a:t>
            </a:r>
          </a:p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«Ленинград в дни блокады». Первые листы этой серии – </a:t>
            </a:r>
          </a:p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«Везут в стационар», «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водой», </a:t>
            </a:r>
          </a:p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«В очаге поражения» – потрясают</a:t>
            </a:r>
          </a:p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</a:rPr>
              <a:t>ранящей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душу правдой изображения .</a:t>
            </a:r>
          </a:p>
        </p:txBody>
      </p:sp>
      <p:pic>
        <p:nvPicPr>
          <p:cNvPr id="5122" name="Picture 2" descr="C:\Users\Наташа\Desktop\24092018x924175df.jpg"/>
          <p:cNvPicPr>
            <a:picLocks noChangeAspect="1" noChangeArrowheads="1"/>
          </p:cNvPicPr>
          <p:nvPr/>
        </p:nvPicPr>
        <p:blipFill>
          <a:blip r:embed="rId2" cstate="print"/>
          <a:srcRect l="24800" r="24800"/>
          <a:stretch>
            <a:fillRect/>
          </a:stretch>
        </p:blipFill>
        <p:spPr bwMode="auto">
          <a:xfrm>
            <a:off x="6156176" y="1537692"/>
            <a:ext cx="2518555" cy="3331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Наташа\Desktop\img6.jpg"/>
          <p:cNvPicPr>
            <a:picLocks noChangeAspect="1" noChangeArrowheads="1"/>
          </p:cNvPicPr>
          <p:nvPr/>
        </p:nvPicPr>
        <p:blipFill>
          <a:blip r:embed="rId3" cstate="print"/>
          <a:srcRect l="20469" r="20469"/>
          <a:stretch>
            <a:fillRect/>
          </a:stretch>
        </p:blipFill>
        <p:spPr bwMode="auto">
          <a:xfrm>
            <a:off x="260560" y="2924944"/>
            <a:ext cx="2948687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Наташа\Desktop\ленинградские_рассказы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5" y="2957908"/>
            <a:ext cx="2736305" cy="199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964488" cy="2852936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smtClean="0"/>
              <a:t>Андрей Алексеевич Ушин</a:t>
            </a:r>
            <a:r>
              <a:rPr lang="ru-RU" dirty="0" smtClean="0"/>
              <a:t> — художник-график, мастер линогравюры. В блокаду 14 летний Андрей помогал восстанавливать декорации для театра оперы и балета им. С.М. Кирова. От голода умерли его отец и дядя. Отец А.А. Ушина был художником книги, дядя Н.А. Ушин театральным художником. В 16 лет был награждён медалью   «За оборону Ленинграда»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C:\Users\Наташа\Desktop\Ушин.jpg"/>
          <p:cNvPicPr>
            <a:picLocks noChangeAspect="1" noChangeArrowheads="1"/>
          </p:cNvPicPr>
          <p:nvPr/>
        </p:nvPicPr>
        <p:blipFill>
          <a:blip r:embed="rId2" cstate="print"/>
          <a:srcRect l="5901" t="6084" r="5901" b="7652"/>
          <a:stretch>
            <a:fillRect/>
          </a:stretch>
        </p:blipFill>
        <p:spPr bwMode="auto">
          <a:xfrm>
            <a:off x="251520" y="2924943"/>
            <a:ext cx="4824536" cy="3790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419872" y="548680"/>
            <a:ext cx="5544616" cy="6048672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/>
              <a:t>                              </a:t>
            </a:r>
            <a:r>
              <a:rPr lang="ru-RU" sz="1800" dirty="0" smtClean="0"/>
              <a:t>Блокадной зимой 1943 года, </a:t>
            </a:r>
            <a:br>
              <a:rPr lang="ru-RU" sz="1800" dirty="0" smtClean="0"/>
            </a:br>
            <a:r>
              <a:rPr lang="ru-RU" sz="1800" dirty="0" smtClean="0"/>
              <a:t>                            при свете коптилки Андрей </a:t>
            </a:r>
            <a:br>
              <a:rPr lang="ru-RU" sz="1800" dirty="0" smtClean="0"/>
            </a:br>
            <a:r>
              <a:rPr lang="ru-RU" sz="1800" dirty="0" smtClean="0"/>
              <a:t>                           совершил свои </a:t>
            </a:r>
            <a:r>
              <a:rPr lang="ru-RU" sz="1800" dirty="0" smtClean="0">
                <a:effectLst/>
              </a:rPr>
              <a:t>первые</a:t>
            </a:r>
            <a:r>
              <a:rPr lang="ru-RU" sz="1800" dirty="0" smtClean="0"/>
              <a:t>                 опыты в эстампе. </a:t>
            </a:r>
            <a:br>
              <a:rPr lang="ru-RU" sz="1800" dirty="0" smtClean="0"/>
            </a:br>
            <a:r>
              <a:rPr lang="ru-RU" sz="1800" dirty="0" smtClean="0"/>
              <a:t>Он нашел дома </a:t>
            </a:r>
            <a:br>
              <a:rPr lang="ru-RU" sz="1800" dirty="0" smtClean="0"/>
            </a:br>
            <a:r>
              <a:rPr lang="ru-RU" sz="1800" dirty="0" smtClean="0"/>
              <a:t>                       пальмовые доски</a:t>
            </a:r>
            <a:br>
              <a:rPr lang="ru-RU" sz="1800" dirty="0" smtClean="0"/>
            </a:br>
            <a:r>
              <a:rPr lang="ru-RU" sz="1800" dirty="0" smtClean="0"/>
              <a:t> и </a:t>
            </a:r>
            <a:r>
              <a:rPr lang="ru-RU" sz="1800" dirty="0" smtClean="0">
                <a:effectLst/>
              </a:rPr>
              <a:t>штихели</a:t>
            </a:r>
            <a:r>
              <a:rPr lang="ru-RU" sz="1800" dirty="0" smtClean="0"/>
              <a:t>, </a:t>
            </a:r>
            <a:br>
              <a:rPr lang="ru-RU" sz="1800" dirty="0" smtClean="0"/>
            </a:br>
            <a:r>
              <a:rPr lang="ru-RU" sz="1800" dirty="0" smtClean="0"/>
              <a:t>и в короткий срок </a:t>
            </a:r>
            <a:br>
              <a:rPr lang="ru-RU" sz="1800" dirty="0" smtClean="0"/>
            </a:br>
            <a:r>
              <a:rPr lang="ru-RU" sz="1800" dirty="0" smtClean="0"/>
              <a:t>с 1943 по1946 год  создал</a:t>
            </a:r>
            <a:br>
              <a:rPr lang="ru-RU" sz="1800" dirty="0" smtClean="0"/>
            </a:br>
            <a:r>
              <a:rPr lang="ru-RU" sz="1800" dirty="0" smtClean="0"/>
              <a:t> несколько сотен гравюр, </a:t>
            </a:r>
            <a:br>
              <a:rPr lang="ru-RU" sz="1800" dirty="0" smtClean="0"/>
            </a:br>
            <a:r>
              <a:rPr lang="ru-RU" sz="1800" dirty="0" smtClean="0"/>
              <a:t>но сохранились из них</a:t>
            </a:r>
            <a:br>
              <a:rPr lang="ru-RU" sz="1800" dirty="0" smtClean="0"/>
            </a:br>
            <a:r>
              <a:rPr lang="ru-RU" sz="1800" dirty="0" smtClean="0"/>
              <a:t> немногие. 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18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</a:endParaRPr>
          </a:p>
        </p:txBody>
      </p:sp>
      <p:pic>
        <p:nvPicPr>
          <p:cNvPr id="6147" name="Picture 3" descr="C:\Users\Наташа\Desktop\b7065eee0e914db9e4dc2a28c57ebe6f.jpg"/>
          <p:cNvPicPr>
            <a:picLocks noChangeAspect="1" noChangeArrowheads="1"/>
          </p:cNvPicPr>
          <p:nvPr/>
        </p:nvPicPr>
        <p:blipFill>
          <a:blip r:embed="rId3" cstate="print"/>
          <a:srcRect b="9442"/>
          <a:stretch>
            <a:fillRect/>
          </a:stretch>
        </p:blipFill>
        <p:spPr bwMode="auto">
          <a:xfrm>
            <a:off x="5292080" y="3861048"/>
            <a:ext cx="1008112" cy="1224136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2939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964488" cy="2852936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b="1" dirty="0" smtClean="0"/>
              <a:t>День снятия блокады и первый салют победы отражены в работах многих художников…</a:t>
            </a:r>
          </a:p>
          <a:p>
            <a:r>
              <a:rPr lang="ru-RU" sz="2400" b="1" dirty="0" smtClean="0"/>
              <a:t>Андрей Алексеевич Ушин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Наташа\Desktop\1cbe5c3fc1034709f593a13bcad625cc.jpg"/>
          <p:cNvPicPr>
            <a:picLocks noChangeAspect="1" noChangeArrowheads="1"/>
          </p:cNvPicPr>
          <p:nvPr/>
        </p:nvPicPr>
        <p:blipFill>
          <a:blip r:embed="rId2" cstate="print"/>
          <a:srcRect l="1806" t="2823" r="861" b="2823"/>
          <a:stretch>
            <a:fillRect/>
          </a:stretch>
        </p:blipFill>
        <p:spPr bwMode="auto">
          <a:xfrm>
            <a:off x="480880" y="2132856"/>
            <a:ext cx="8195576" cy="4296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2939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-243408"/>
            <a:ext cx="8964488" cy="3096344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b="1" dirty="0" smtClean="0"/>
              <a:t>Мочалов С.М. </a:t>
            </a:r>
          </a:p>
          <a:p>
            <a:r>
              <a:rPr lang="ru-RU" b="1" dirty="0" smtClean="0"/>
              <a:t>«Первый салют в Ленинграде»</a:t>
            </a:r>
          </a:p>
        </p:txBody>
      </p:sp>
      <p:pic>
        <p:nvPicPr>
          <p:cNvPr id="2050" name="Picture 2" descr="C:\Users\Наташа\Desktop\С. М. - Первый салют в Ленинграде. 1947. Бумага, ксилография. ООМИИ им. М.А. Врубеля.preview.jpg"/>
          <p:cNvPicPr>
            <a:picLocks noChangeAspect="1" noChangeArrowheads="1"/>
          </p:cNvPicPr>
          <p:nvPr/>
        </p:nvPicPr>
        <p:blipFill>
          <a:blip r:embed="rId2" cstate="print"/>
          <a:srcRect r="1102" b="3555"/>
          <a:stretch>
            <a:fillRect/>
          </a:stretch>
        </p:blipFill>
        <p:spPr bwMode="auto">
          <a:xfrm>
            <a:off x="1187624" y="1628800"/>
            <a:ext cx="6840760" cy="4961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-171400"/>
            <a:ext cx="9144000" cy="7029400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b="1" dirty="0" smtClean="0"/>
              <a:t>Дорога Жизни спасла многих, но не всех…</a:t>
            </a:r>
          </a:p>
          <a:p>
            <a:pPr algn="l"/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Мужественно пережил </a:t>
            </a:r>
            <a:r>
              <a:rPr lang="ru-RU" sz="2400" b="1" dirty="0" smtClean="0">
                <a:solidFill>
                  <a:schemeClr val="tx1">
                    <a:lumMod val="85000"/>
                  </a:schemeClr>
                </a:solidFill>
              </a:rPr>
              <a:t>Павел Николаевич Филонов</a:t>
            </a: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 </a:t>
            </a:r>
          </a:p>
          <a:p>
            <a:pPr algn="l"/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начало войны, и даже ленинградская блокада </a:t>
            </a:r>
          </a:p>
          <a:p>
            <a:pPr algn="l"/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не вынудила его покинуть заставленную картинами</a:t>
            </a:r>
          </a:p>
          <a:p>
            <a:pPr algn="l"/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                                                  и рукописями </a:t>
            </a:r>
          </a:p>
          <a:p>
            <a:pPr algn="l"/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                                                  крохотную   комнатушку.</a:t>
            </a:r>
          </a:p>
          <a:p>
            <a:pPr algn="l"/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                                                  Если  бы не возраст,  он пошёл бы          </a:t>
            </a:r>
          </a:p>
          <a:p>
            <a:pPr algn="l"/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                                                   добровольцем на фронт.</a:t>
            </a:r>
          </a:p>
          <a:p>
            <a:pPr algn="l"/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                                                  Филонов умер от голода в     </a:t>
            </a:r>
          </a:p>
          <a:p>
            <a:pPr algn="l"/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                                                   блокадном Ленинграде </a:t>
            </a:r>
          </a:p>
          <a:p>
            <a:pPr algn="l"/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                                                   3 декабря 1941 г…  </a:t>
            </a:r>
          </a:p>
          <a:p>
            <a:pPr algn="l"/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кладбище.                                     "Лики" - одна из последних его </a:t>
            </a:r>
          </a:p>
          <a:p>
            <a:pPr algn="l"/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                                                    работ.</a:t>
            </a:r>
          </a:p>
          <a:p>
            <a:pPr algn="r"/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l"/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l"/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l"/>
            <a:endParaRPr lang="ru-RU" b="1" dirty="0" smtClean="0"/>
          </a:p>
        </p:txBody>
      </p:sp>
      <p:pic>
        <p:nvPicPr>
          <p:cNvPr id="4" name="Picture 3" descr="C:\Users\Наташа\Desktop\cd49231208790768da3b95ea524e3af7-800x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29210" r="8421" b="3381"/>
          <a:stretch>
            <a:fillRect/>
          </a:stretch>
        </p:blipFill>
        <p:spPr bwMode="auto">
          <a:xfrm>
            <a:off x="1" y="2131596"/>
            <a:ext cx="4067944" cy="472640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Picture 2" descr="C:\Users\Наташа\Desktop\slide-0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40771" t="5351" r="2703" b="8397"/>
          <a:stretch>
            <a:fillRect/>
          </a:stretch>
        </p:blipFill>
        <p:spPr bwMode="auto">
          <a:xfrm>
            <a:off x="7515327" y="1083597"/>
            <a:ext cx="1233137" cy="1409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582</TotalTime>
  <Words>621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Художники  блокадного  города Тема №6  «Дорога Жизни – пульс блокадного Ленинграда» Урок  6</vt:lpstr>
      <vt:lpstr>В лучших произведениях, созданных в блокадные годы, раскрывается масштаб происходящей величайшей трагедии.</vt:lpstr>
      <vt:lpstr>Презентация PowerPoint</vt:lpstr>
      <vt:lpstr>Презентация PowerPoint</vt:lpstr>
      <vt:lpstr>.Всего им сделано более 30 художественных хроник ленинградской жизни, которые при всей предельной достоверности являются не просто зарисовками с натуры,  а композициями, сделанными на основе размышлений и строгого отбора деталей. </vt:lpstr>
      <vt:lpstr>                              Блокадной зимой 1943 года,                              при свете коптилки Андрей                             совершил свои первые                 опыты в эстампе.  Он нашел дома                         пальмовые доски  и штихели,  и в короткий срок  с 1943 по1946 год  создал  несколько сотен гравюр,  но сохранились из них  немногие.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Пользователь Windows</cp:lastModifiedBy>
  <cp:revision>75</cp:revision>
  <dcterms:created xsi:type="dcterms:W3CDTF">2020-02-09T14:18:42Z</dcterms:created>
  <dcterms:modified xsi:type="dcterms:W3CDTF">2020-02-13T13:04:33Z</dcterms:modified>
</cp:coreProperties>
</file>