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23" r:id="rId2"/>
    <p:sldId id="327" r:id="rId3"/>
    <p:sldId id="258" r:id="rId4"/>
    <p:sldId id="260" r:id="rId5"/>
    <p:sldId id="333" r:id="rId6"/>
    <p:sldId id="262" r:id="rId7"/>
    <p:sldId id="285" r:id="rId8"/>
    <p:sldId id="286" r:id="rId9"/>
    <p:sldId id="266" r:id="rId10"/>
    <p:sldId id="287" r:id="rId11"/>
    <p:sldId id="318" r:id="rId12"/>
    <p:sldId id="288" r:id="rId13"/>
    <p:sldId id="290" r:id="rId14"/>
    <p:sldId id="334" r:id="rId15"/>
    <p:sldId id="298" r:id="rId16"/>
    <p:sldId id="331" r:id="rId17"/>
    <p:sldId id="32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Совершенствование педагогического мастерства через участие в конкурсном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движении.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878256"/>
            <a:ext cx="3744416" cy="313492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endParaRPr lang="ru-RU" i="1" dirty="0" smtClean="0">
              <a:solidFill>
                <a:prstClr val="black">
                  <a:lumMod val="95000"/>
                </a:prstClr>
              </a:solidFill>
              <a:latin typeface="Arial"/>
              <a:ea typeface="Times New Roman"/>
            </a:endParaRPr>
          </a:p>
          <a:p>
            <a:pPr lvl="0">
              <a:buClr>
                <a:srgbClr val="31B6FD"/>
              </a:buClr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«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Учитель живёт до тех пор, пока учится, как только он перестает учиться, в нём умирает учитель»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lvl="0">
              <a:buClr>
                <a:srgbClr val="31B6FD"/>
              </a:buClr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lvl="0">
              <a:buClr>
                <a:srgbClr val="31B6FD"/>
              </a:buClr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К.Д. Ушинский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http://www.time.kg/uploads/posts/2014-05/1401272425_k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" y="1878256"/>
            <a:ext cx="4917803" cy="45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5" y="5589240"/>
            <a:ext cx="36724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Автор презентации методист, преподаватель Петухова Л.А.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29.03.2016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– раскрытие способностей  конкурсанта.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23529" y="5090813"/>
            <a:ext cx="8640959" cy="15782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72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чего начинается конкурсант? Прежде всего, со способности к анализу своего педагогического опыта. </a:t>
            </a:r>
            <a:endParaRPr lang="ru-RU" sz="7200" b="1" dirty="0" smtClean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Происходит </a:t>
            </a:r>
            <a:r>
              <a:rPr lang="ru-RU" sz="72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систематизация собственных находок, используемых приемов, дидактического материала и т.д. </a:t>
            </a:r>
            <a:endParaRPr lang="ru-RU" sz="7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http://static5.depositphotos.com/1026266/534/i/950/depositphotos_5347792-Man-analysing-graph-on-the-whit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040560" cy="36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Осмысление опыта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5085184"/>
            <a:ext cx="8568952" cy="16561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Работая над осмыслением своего опыта, преподаватель развивает профессиональные </a:t>
            </a:r>
            <a:r>
              <a:rPr lang="ru-RU" sz="18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умения, ищет  </a:t>
            </a:r>
            <a:r>
              <a:rPr lang="ru-RU" sz="18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подходы, отличные от традиционных, </a:t>
            </a:r>
            <a:r>
              <a:rPr lang="ru-RU" sz="18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определяет и формулирует </a:t>
            </a:r>
            <a:r>
              <a:rPr lang="ru-RU" sz="18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сущность собственного опыта, ведущую идею, </a:t>
            </a:r>
            <a:r>
              <a:rPr lang="ru-RU" sz="18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определяет </a:t>
            </a:r>
            <a:r>
              <a:rPr lang="ru-RU" sz="18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и </a:t>
            </a:r>
            <a:r>
              <a:rPr lang="ru-RU" sz="18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hartanovteam.com/blog/uploads/ban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4394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Обобщение педагогического опыта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7544" y="5085184"/>
            <a:ext cx="8136904" cy="1656184"/>
          </a:xfrm>
        </p:spPr>
        <p:txBody>
          <a:bodyPr>
            <a:noAutofit/>
          </a:bodyPr>
          <a:lstStyle/>
          <a:p>
            <a:pPr>
              <a:buClr>
                <a:srgbClr val="31B6FD"/>
              </a:buClr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проводит большую исследовательскую работу по обобщению своего педагогического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опыта: описывает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технологию,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последовательность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действий,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показывает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результативность,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эффективность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работы.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существляет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самоанализ педагогических умений,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vlad.mk.ru/upload/iblock_mk/475/08/5c/e9/DETAIL_PICTURE_750365_77605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51" y="1628800"/>
            <a:ext cx="4326369" cy="34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0825" y="4797425"/>
            <a:ext cx="8785671" cy="194468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из ключевых моментов является способность конкурсанта профессионально представить свой опыт на защите педагогического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опыта. </a:t>
            </a:r>
          </a:p>
          <a:p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данных этапах становится настоящим рингом для проявления психологической устойчивости,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самообладания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умения управлять своим творческим самочувствием.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reditoeurope.ru/img.php?url=http://cs7065.vk.me/c7008/v7008686/2d868/EpLUYLzGt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99" y="188640"/>
            <a:ext cx="477482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5345830"/>
            <a:ext cx="8543787" cy="1323257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Огромное значение играет воля к победе,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актерское, ораторское мастерство преподавателя,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коммуникабельность,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эффективное использование  в работе современных образовательных технологий.</a:t>
            </a:r>
            <a:endParaRPr lang="ru-RU" sz="20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lisyonok.ucoz.ru/_ld/0/494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47" y="2520313"/>
            <a:ext cx="2482419" cy="28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sluh.ru/uploads/base_image/image/5874/a165dc1a-b568-47ed-98d9-7793f0cd34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20313"/>
            <a:ext cx="3121812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4413.vk.me/u3667617/152481360/x_f9f754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758"/>
            <a:ext cx="2702199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vesti.ru/uploads/posts/2011-09/1315961446_pen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522"/>
            <a:ext cx="2855155" cy="21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2-tub-ru.yandex.net/i?id=60584c78c81cd87188fb84cf6ad17ec7&amp;n=33&amp;h=190&amp;w=3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758"/>
            <a:ext cx="2768130" cy="20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Третий этап - </a:t>
            </a:r>
            <a:r>
              <a:rPr lang="ru-RU" sz="4000" b="1" dirty="0" err="1" smtClean="0">
                <a:solidFill>
                  <a:srgbClr val="C00000"/>
                </a:solidFill>
              </a:rPr>
              <a:t>постконкурсный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79192"/>
            <a:ext cx="4896544" cy="4062176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4941168"/>
            <a:ext cx="8424936" cy="1584176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31B6FD"/>
              </a:buClr>
            </a:pPr>
            <a:r>
              <a:rPr lang="ru-RU" sz="72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третьем этапе 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происходит  прогнозирование дальнейшей деятельности конкурсанта, более глубокое осмысление профессиональных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ценностей.</a:t>
            </a:r>
          </a:p>
          <a:p>
            <a:pPr lvl="0">
              <a:buClr>
                <a:srgbClr val="31B6FD"/>
              </a:buClr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профессионального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мастерства становится источником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стимулирования мотивации для саморазвития и профессионального роста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преподавателя.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96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9600" dirty="0"/>
          </a:p>
        </p:txBody>
      </p:sp>
      <p:pic>
        <p:nvPicPr>
          <p:cNvPr id="6146" name="Picture 2" descr="http://pleasediscuss.com/andimann/wp-content/uploads/2010/06/RedCarpetSt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39" y="1340768"/>
            <a:ext cx="3281443" cy="33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8139"/>
            <a:ext cx="7546032" cy="85861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сравнения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5517232"/>
            <a:ext cx="8892480" cy="115212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Сравнивая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себя «до» и «после», конкурсанты отмечают собственный профессиональный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рост, опыт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других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учителей, сравнивают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свои возможности с достижениями коллег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endParaRPr lang="ru-RU" sz="1800" b="1" dirty="0">
              <a:solidFill>
                <a:srgbClr val="073E87"/>
              </a:solidFill>
              <a:ea typeface="Calibri"/>
              <a:cs typeface="Times New Roman"/>
            </a:endParaRPr>
          </a:p>
          <a:p>
            <a:endParaRPr lang="ru-RU" sz="1800" b="1" dirty="0"/>
          </a:p>
        </p:txBody>
      </p:sp>
      <p:pic>
        <p:nvPicPr>
          <p:cNvPr id="14338" name="Picture 2" descr="http://korysniporady.com.ua/wp-content/uploads/2014/09/%D0%B7%D0%B0%D0%B7%D0%B4%D1%80%D1%96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88091"/>
            <a:ext cx="5400600" cy="35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773238"/>
            <a:ext cx="4024313" cy="4824412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ru-RU" sz="18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611188" y="5445125"/>
            <a:ext cx="8532812" cy="12969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Участие в конкурсе приносит преподавателю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удовлетворение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осознание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того, что накоплен и систематизирован педагогический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опыт,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намечены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пути для дальнейшего роста педагогического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мастерства.</a:t>
            </a:r>
          </a:p>
          <a:p>
            <a:endParaRPr lang="ru-RU" sz="1800" b="1" dirty="0" smtClean="0">
              <a:solidFill>
                <a:schemeClr val="tx1"/>
              </a:solidFill>
              <a:latin typeface="Arial"/>
              <a:ea typeface="Times New Roman"/>
            </a:endParaRPr>
          </a:p>
        </p:txBody>
      </p:sp>
      <p:pic>
        <p:nvPicPr>
          <p:cNvPr id="40962" name="Picture 2" descr="http://publicsuccess.ru/upload/iblock/767/7679d29e5f3f7d0c048847a9b74a0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41028" cy="49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c-solutions.net/images/article/collaborate-for-f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384"/>
            <a:ext cx="7926508" cy="37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50912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Ура! Мы –справились!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www.cdoisk.ru/Novosti/raznoe/975527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68689"/>
            <a:ext cx="5040560" cy="56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Педагог- специалист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93096"/>
            <a:ext cx="88569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 smtClean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Владеет </a:t>
            </a: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приемами и способами педагогической </a:t>
            </a:r>
            <a:r>
              <a:rPr lang="ru-RU" sz="2400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 </a:t>
            </a:r>
            <a:endParaRPr lang="ru-RU" sz="2400" dirty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Развивает себя в ходе осуществления выполняемой деятельности.</a:t>
            </a:r>
          </a:p>
        </p:txBody>
      </p:sp>
      <p:pic>
        <p:nvPicPr>
          <p:cNvPr id="7" name="Picture 2" descr="http://vdv-ozuevo.ru/pic/news/1436275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2247"/>
            <a:ext cx="4608512" cy="37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8138"/>
            <a:ext cx="7546032" cy="12525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  <a:t/>
            </a:r>
            <a:br>
              <a:rPr lang="ru-RU" b="1" dirty="0" smtClean="0">
                <a:solidFill>
                  <a:srgbClr val="444444"/>
                </a:solidFill>
                <a:latin typeface="Arial"/>
                <a:ea typeface="Times New Roman"/>
              </a:rPr>
            </a:br>
            <a:r>
              <a:rPr lang="ru-RU" sz="22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Стимулирует </a:t>
            </a:r>
            <a:r>
              <a:rPr lang="ru-RU" sz="22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обществе интерес к результатам своего педагогического труда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616575" y="1844675"/>
            <a:ext cx="3527425" cy="4281488"/>
          </a:xfrm>
        </p:spPr>
        <p:txBody>
          <a:bodyPr/>
          <a:lstStyle/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</a:endParaRPr>
          </a:p>
          <a:p>
            <a:endParaRPr lang="ru-RU" b="1" dirty="0">
              <a:solidFill>
                <a:srgbClr val="444444"/>
              </a:solidFill>
              <a:latin typeface="Arial"/>
              <a:ea typeface="Times New Roman"/>
            </a:endParaRPr>
          </a:p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</a:endParaRPr>
          </a:p>
        </p:txBody>
      </p:sp>
      <p:pic>
        <p:nvPicPr>
          <p:cNvPr id="4098" name="Picture 2" descr="http://info.tatcenter.ru/uploads/photos/p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74" y="332656"/>
            <a:ext cx="66654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13.buyreklama.ru/rostov-na-donu/photos/32597908/31ec8e90400bbff98713d092f1508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97" y="476672"/>
            <a:ext cx="6192687" cy="46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5517231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 smtClean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Стремится </a:t>
            </a:r>
            <a:r>
              <a:rPr lang="ru-RU" sz="2000" b="1" dirty="0">
                <a:solidFill>
                  <a:srgbClr val="444444"/>
                </a:solidFill>
                <a:latin typeface="Arial"/>
                <a:ea typeface="Times New Roman"/>
                <a:cs typeface="Times New Roman"/>
              </a:rPr>
              <a:t>заявить о себе широкой общественности, публично создать свой профессиональный имидж, который позволит ему быть профессионально успешным. </a:t>
            </a:r>
          </a:p>
        </p:txBody>
      </p:sp>
    </p:spTree>
    <p:extLst>
      <p:ext uri="{BB962C8B-B14F-4D97-AF65-F5344CB8AC3E}">
        <p14:creationId xmlns:p14="http://schemas.microsoft.com/office/powerpoint/2010/main" val="40810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 педагогического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мастерства-важный этап в развитии профессионализма преподавателя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4869161"/>
            <a:ext cx="7992888" cy="180020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Конкурсы дают </a:t>
            </a:r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 значимым в профессиональном сообществе через оценку собственной педагогической 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«выходить» за пределы образовательного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учреждения, прогнозировать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профессиональное развитие и проектировать свою дальнейшую педагогическую деятельность. </a:t>
            </a:r>
          </a:p>
        </p:txBody>
      </p:sp>
      <p:pic>
        <p:nvPicPr>
          <p:cNvPr id="6146" name="Picture 2" descr="http://nklpis.ru/images/2014/23779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84576" cy="34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36912"/>
            <a:ext cx="3391289" cy="3489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628800"/>
            <a:ext cx="4680520" cy="4968552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профессионального мастерства: 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формирует общественное представление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творчески работающих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педагогах; 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повышает престиж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педагогической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профессии;</a:t>
            </a:r>
          </a:p>
          <a:p>
            <a:pPr>
              <a:buClr>
                <a:srgbClr val="31B6FD"/>
              </a:buClr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выявляет лучших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педагогов;</a:t>
            </a:r>
          </a:p>
          <a:p>
            <a:pPr lvl="0"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оценивает профессионализм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участников;</a:t>
            </a:r>
          </a:p>
          <a:p>
            <a:pPr>
              <a:buClr>
                <a:srgbClr val="31B6FD"/>
              </a:buClr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стимулирует развитие системы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образования;</a:t>
            </a:r>
          </a:p>
          <a:p>
            <a:pPr>
              <a:buClr>
                <a:srgbClr val="31B6FD"/>
              </a:buClr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создает условия для обмена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опытом.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buClr>
                <a:srgbClr val="31B6FD"/>
              </a:buClr>
            </a:pPr>
            <a:endParaRPr lang="ru-RU" sz="1800" b="1" dirty="0">
              <a:ea typeface="Calibri"/>
              <a:cs typeface="Times New Roman"/>
            </a:endParaRPr>
          </a:p>
          <a:p>
            <a:pPr lvl="0">
              <a:buClr>
                <a:srgbClr val="31B6FD"/>
              </a:buClr>
            </a:pPr>
            <a:endParaRPr lang="ru-RU" sz="1800" b="1" dirty="0" smtClean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27650" name="Picture 2" descr="http://best-buyonline.ru/new_foto/837/837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8855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Первый </a:t>
            </a:r>
            <a:r>
              <a:rPr lang="ru-RU" sz="3600" b="1" dirty="0" smtClean="0">
                <a:solidFill>
                  <a:srgbClr val="C00000"/>
                </a:solidFill>
              </a:rPr>
              <a:t>этап- «вхождения в конкурс»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79192"/>
            <a:ext cx="4498847" cy="399016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4869160"/>
            <a:ext cx="8712968" cy="172819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Самым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сложным моментом является первый шаг – решиться участвовать в конкурсе.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Важными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побудительными факторами 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являются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возможность подготовить статью, 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выступить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лекцией, 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дать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мастер-класс, открытый 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урок, продемонстрировать </a:t>
            </a:r>
            <a:r>
              <a:rPr lang="ru-RU" sz="8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свой опыт педагогической </a:t>
            </a:r>
            <a:r>
              <a:rPr lang="ru-RU" sz="8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аудитории. </a:t>
            </a:r>
            <a:endParaRPr lang="ru-RU" sz="8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80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ttp://cs304205.vk.me/v304205583/606f/K9oDNiQf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1325"/>
            <a:ext cx="4122504" cy="30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Мотив успеха.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2679192"/>
            <a:ext cx="3960440" cy="3918160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1600" b="1" dirty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2000" b="1" dirty="0" smtClean="0">
              <a:solidFill>
                <a:srgbClr val="444444"/>
              </a:solidFill>
              <a:latin typeface="Arial"/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600200"/>
            <a:ext cx="4896544" cy="44930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Главным внутренним мотивом в ходе конкурса становится мотив достижения успеха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важнейших условий развития мотивации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положительной психологической атмосферы. </a:t>
            </a:r>
            <a:endParaRPr lang="ru-RU" sz="2000" b="1" dirty="0" smtClean="0">
              <a:solidFill>
                <a:srgbClr val="44444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Преподаватель 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очень много работает над собой, учится концентрировать волю и не терять самообладание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tavropol.ruy.ru/upload/iblock/29a/29a321271f7504b9111949e4c2284e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8" y="1700808"/>
            <a:ext cx="39044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466</TotalTime>
  <Words>506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Совершенствование педагогического мастерства через участие в конкурсном движении.</vt:lpstr>
      <vt:lpstr>Презентация PowerPoint</vt:lpstr>
      <vt:lpstr>Педагог- специалист </vt:lpstr>
      <vt:lpstr>                Стимулирует в обществе интерес к результатам своего педагогического труда</vt:lpstr>
      <vt:lpstr>Презентация PowerPoint</vt:lpstr>
      <vt:lpstr>Конкурсы педагогического мастерства-важный этап в развитии профессионализма преподавателя  </vt:lpstr>
      <vt:lpstr>Цели и задачи конкурса</vt:lpstr>
      <vt:lpstr>Первый этап- «вхождения в конкурс»</vt:lpstr>
      <vt:lpstr>Мотив успеха. </vt:lpstr>
      <vt:lpstr>Второй этап – раскрытие способностей  конкурсанта.</vt:lpstr>
      <vt:lpstr>Осмысление опыта</vt:lpstr>
      <vt:lpstr>Обобщение педагогического опыта</vt:lpstr>
      <vt:lpstr>Презентация PowerPoint</vt:lpstr>
      <vt:lpstr>Презентация PowerPoint</vt:lpstr>
      <vt:lpstr>Третий этап - постконкурсный</vt:lpstr>
      <vt:lpstr>Метод сравнения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профессионального мастерства</dc:title>
  <cp:lastModifiedBy>Пользователь</cp:lastModifiedBy>
  <cp:revision>52</cp:revision>
  <dcterms:modified xsi:type="dcterms:W3CDTF">2016-03-30T15:38:49Z</dcterms:modified>
</cp:coreProperties>
</file>